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9" r:id="rId2"/>
    <p:sldId id="286" r:id="rId3"/>
    <p:sldId id="291" r:id="rId4"/>
    <p:sldId id="261" r:id="rId5"/>
    <p:sldId id="262" r:id="rId6"/>
    <p:sldId id="256" r:id="rId7"/>
    <p:sldId id="285" r:id="rId8"/>
    <p:sldId id="275" r:id="rId9"/>
    <p:sldId id="276" r:id="rId10"/>
    <p:sldId id="280" r:id="rId11"/>
    <p:sldId id="281" r:id="rId12"/>
    <p:sldId id="290" r:id="rId13"/>
    <p:sldId id="293" r:id="rId14"/>
    <p:sldId id="292" r:id="rId15"/>
    <p:sldId id="294" r:id="rId16"/>
    <p:sldId id="295" r:id="rId17"/>
    <p:sldId id="300" r:id="rId18"/>
    <p:sldId id="299" r:id="rId19"/>
    <p:sldId id="297" r:id="rId20"/>
    <p:sldId id="298" r:id="rId21"/>
    <p:sldId id="309" r:id="rId22"/>
    <p:sldId id="310" r:id="rId23"/>
    <p:sldId id="311" r:id="rId24"/>
    <p:sldId id="312" r:id="rId25"/>
    <p:sldId id="296" r:id="rId26"/>
    <p:sldId id="314" r:id="rId27"/>
    <p:sldId id="313" r:id="rId28"/>
    <p:sldId id="315" r:id="rId29"/>
    <p:sldId id="302" r:id="rId30"/>
    <p:sldId id="316" r:id="rId31"/>
    <p:sldId id="317" r:id="rId32"/>
    <p:sldId id="318" r:id="rId33"/>
    <p:sldId id="320" r:id="rId34"/>
    <p:sldId id="303" r:id="rId35"/>
    <p:sldId id="301" r:id="rId36"/>
    <p:sldId id="305" r:id="rId37"/>
    <p:sldId id="321" r:id="rId38"/>
    <p:sldId id="322" r:id="rId39"/>
    <p:sldId id="323" r:id="rId40"/>
    <p:sldId id="304" r:id="rId41"/>
    <p:sldId id="306" r:id="rId42"/>
    <p:sldId id="308" r:id="rId43"/>
    <p:sldId id="307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845D0-BA10-47B3-A5AE-7AE216FB2C8E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A5832-82A4-49B4-8ED7-F0B77E7E14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563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fld id="{5797FA0B-DF29-4BD2-AC88-A1D56B4D35E7}" type="slidenum"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pPr algn="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35" tIns="46067" rIns="92135" bIns="46067" anchor="b"/>
          <a:lstStyle>
            <a:lvl1pPr defTabSz="920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C6DAD4B1-48B7-40AE-9EC7-B3BBC66A312A}" type="slidenum"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35" tIns="46067" rIns="92135" bIns="46067"/>
          <a:lstStyle/>
          <a:p>
            <a:pPr defTabSz="914400" eaLnBrk="1" hangingPunct="1"/>
            <a:r>
              <a:rPr lang="en-US" altLang="ru-RU" smtClean="0"/>
              <a:t>50=5-3</a:t>
            </a: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088513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EAEAEA"/>
              </a:buClr>
              <a:buFont typeface="Arial" panose="020B0604020202020204" pitchFamily="34" charset="0"/>
              <a:buNone/>
            </a:pPr>
            <a:endParaRPr lang="ru-RU" altLang="ru-RU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73079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35" tIns="46067" rIns="92135" bIns="46067" anchor="b"/>
          <a:lstStyle>
            <a:lvl1pPr defTabSz="920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AE4C5997-D398-41B7-BF5B-DB4A36E7D1B9}" type="slidenum"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35" tIns="46067" rIns="92135" bIns="46067"/>
          <a:lstStyle/>
          <a:p>
            <a:pPr defTabSz="914400" eaLnBrk="1" hangingPunct="1"/>
            <a:r>
              <a:rPr lang="en-US" altLang="ru-RU" smtClean="0"/>
              <a:t>51=5-4</a:t>
            </a: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50432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35" tIns="46067" rIns="92135" bIns="46067" anchor="b"/>
          <a:lstStyle>
            <a:lvl1pPr defTabSz="920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FCC94419-43EB-49BC-A2AD-C44DAC641262}" type="slidenum"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35" tIns="46067" rIns="92135" bIns="46067"/>
          <a:lstStyle/>
          <a:p>
            <a:pPr defTabSz="914400" eaLnBrk="1" hangingPunct="1"/>
            <a:r>
              <a:rPr lang="en-US" altLang="ru-RU" smtClean="0"/>
              <a:t>67=6-12</a:t>
            </a: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109457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35" tIns="46067" rIns="92135" bIns="46067" anchor="b"/>
          <a:lstStyle>
            <a:lvl1pPr defTabSz="920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8BB90493-6030-49F6-8F98-D575A54366EF}" type="slidenum"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35" tIns="46067" rIns="92135" bIns="46067"/>
          <a:lstStyle/>
          <a:p>
            <a:pPr defTabSz="914400" eaLnBrk="1" hangingPunct="1"/>
            <a:r>
              <a:rPr lang="en-US" altLang="ru-RU" smtClean="0"/>
              <a:t>67=6-12</a:t>
            </a: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77541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35" tIns="46067" rIns="92135" bIns="46067" anchor="b"/>
          <a:lstStyle>
            <a:lvl1pPr defTabSz="920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13DED7F1-824E-4B69-B3E0-3C18FE93FAC5}" type="slidenum"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35" tIns="46067" rIns="92135" bIns="46067"/>
          <a:lstStyle/>
          <a:p>
            <a:pPr defTabSz="914400" eaLnBrk="1" hangingPunct="1"/>
            <a:r>
              <a:rPr lang="en-US" altLang="ru-RU" smtClean="0"/>
              <a:t>51=5-4</a:t>
            </a: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16703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35" tIns="46067" rIns="92135" bIns="46067" anchor="b"/>
          <a:lstStyle>
            <a:lvl1pPr defTabSz="920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920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920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920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920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0030D87-60D8-4BD0-A650-2EB3C8867E85}" type="slidenum">
              <a:rPr lang="ru-RU" altLang="ru-RU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35" tIns="46067" rIns="92135" bIns="46067"/>
          <a:lstStyle/>
          <a:p>
            <a:pPr defTabSz="914400" eaLnBrk="1" hangingPunct="1"/>
            <a:r>
              <a:rPr lang="en-US" altLang="ru-RU" smtClean="0"/>
              <a:t>50=5-3</a:t>
            </a: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351595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emf"/><Relationship Id="rId4" Type="http://schemas.openxmlformats.org/officeDocument/2006/relationships/package" Target="../embeddings/______Microsoft_PowerPoint1.sldx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1.mp3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my-shop.ru/shop/books/988322.html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jpeg"/><Relationship Id="rId7" Type="http://schemas.openxmlformats.org/officeDocument/2006/relationships/image" Target="../media/image29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6.png"/><Relationship Id="rId5" Type="http://schemas.openxmlformats.org/officeDocument/2006/relationships/image" Target="../media/image51.jpeg"/><Relationship Id="rId10" Type="http://schemas.openxmlformats.org/officeDocument/2006/relationships/image" Target="../media/image55.png"/><Relationship Id="rId4" Type="http://schemas.openxmlformats.org/officeDocument/2006/relationships/image" Target="../media/image50.jpeg"/><Relationship Id="rId9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8000" dirty="0"/>
              <a:t>Концепция общего среднего экологического образования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53400" y="457200"/>
            <a:ext cx="533400" cy="381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МОДЕЛИ Э.О.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1.Многопредметная</a:t>
            </a:r>
          </a:p>
          <a:p>
            <a:r>
              <a:rPr lang="ru-RU" dirty="0" smtClean="0"/>
              <a:t>2.Однопредметная</a:t>
            </a:r>
          </a:p>
          <a:p>
            <a:r>
              <a:rPr lang="ru-RU" dirty="0" smtClean="0"/>
              <a:t>3. Смешанная</a:t>
            </a:r>
          </a:p>
          <a:p>
            <a:r>
              <a:rPr lang="ru-RU" smtClean="0"/>
              <a:t>4.Блочно-модульная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Многопредметная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.</a:t>
            </a:r>
            <a:r>
              <a:rPr lang="ru-RU" i="1" dirty="0"/>
              <a:t> Цель экологического образования -</a:t>
            </a:r>
            <a:r>
              <a:rPr lang="ru-RU" dirty="0"/>
              <a:t> это формирование ответственного отношения учащейся молодежи к окружающей среде и здоровью человека на основе воспитания экологического сознания и экологически грамотного отношения к природе.</a:t>
            </a:r>
          </a:p>
        </p:txBody>
      </p:sp>
    </p:spTree>
    <p:extLst>
      <p:ext uri="{BB962C8B-B14F-4D97-AF65-F5344CB8AC3E}">
        <p14:creationId xmlns:p14="http://schemas.microsoft.com/office/powerpoint/2010/main" val="307458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77500" lnSpcReduction="20000"/>
          </a:bodyPr>
          <a:lstStyle/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Целостность и многогранность непрерывного экологического образования позволяет выделить его уровни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дошкольное экологическое образование и воспитание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экологическое образование и воспитание в общеобразовательной школе; </a:t>
            </a:r>
          </a:p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экологическое образование и воспитание в средней профессиональной школе;    </a:t>
            </a:r>
          </a:p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экологическое образование и воспитание в высшей школе;</a:t>
            </a:r>
          </a:p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экологическое образование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поствузовского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профессионального образования;</a:t>
            </a:r>
          </a:p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дополнительное экологическое образование и воспитание;  </a:t>
            </a:r>
          </a:p>
          <a:p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неформальное экологическое образование и воспитание.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0331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Экология в базисном учебном </a:t>
            </a:r>
            <a:r>
              <a:rPr lang="ru-RU" dirty="0" smtClean="0"/>
              <a:t>плане (1998г) </a:t>
            </a:r>
            <a:r>
              <a:rPr lang="ru-RU" dirty="0"/>
              <a:t>как новая для школы общеобразовательная область обозначена в одной графе с географией. </a:t>
            </a:r>
            <a:endParaRPr lang="ru-RU" dirty="0" smtClean="0"/>
          </a:p>
          <a:p>
            <a:r>
              <a:rPr lang="ru-RU" dirty="0" smtClean="0"/>
              <a:t>Самостоятельной </a:t>
            </a:r>
            <a:r>
              <a:rPr lang="ru-RU" dirty="0"/>
              <a:t>дисциплины "экология" в базисном учебном плане нет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Элементы классической экологии включены в курс общей биологии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Социальная экология, экология человека в содержании общего образования представлены частично в курсах "Человек и его здоровье" (9 класс), "Обществознание" и "География".</a:t>
            </a:r>
          </a:p>
          <a:p>
            <a:r>
              <a:rPr lang="ru-RU" dirty="0"/>
              <a:t>Наилучший </a:t>
            </a:r>
            <a:r>
              <a:rPr lang="ru-RU" dirty="0" err="1"/>
              <a:t>учебно</a:t>
            </a:r>
            <a:r>
              <a:rPr lang="ru-RU" dirty="0"/>
              <a:t> - воспитательный результат освоения содержания общеобразовательной области "Экология" возможен при сочетании 2-х подходов:</a:t>
            </a:r>
          </a:p>
          <a:p>
            <a:r>
              <a:rPr lang="ru-RU" dirty="0"/>
              <a:t> 1) введение учебной дисциплины  "Экология" в 9 - м классе и профильных; </a:t>
            </a:r>
          </a:p>
          <a:p>
            <a:r>
              <a:rPr lang="ru-RU" dirty="0"/>
              <a:t> 2) дисциплин по выбору 10 - 11-х  классах;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9159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содержании экологического образования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компонента: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1 </a:t>
            </a:r>
            <a:r>
              <a:rPr lang="ru-RU" dirty="0"/>
              <a:t>- связан с формированием мировоззренческих и нравственных основ</a:t>
            </a:r>
            <a:r>
              <a:rPr lang="ru-RU" dirty="0" smtClean="0"/>
              <a:t>;</a:t>
            </a:r>
          </a:p>
          <a:p>
            <a:endParaRPr lang="ru-RU" dirty="0"/>
          </a:p>
          <a:p>
            <a:r>
              <a:rPr lang="ru-RU" dirty="0" smtClean="0"/>
              <a:t>2 </a:t>
            </a:r>
            <a:r>
              <a:rPr lang="ru-RU" dirty="0"/>
              <a:t>- конкретные экологические знания и умения.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Дидактически </a:t>
            </a:r>
            <a:r>
              <a:rPr lang="ru-RU" dirty="0"/>
              <a:t>интегративный подход к экологическому образованию - гуманитарный,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он </a:t>
            </a:r>
            <a:r>
              <a:rPr lang="ru-RU" dirty="0"/>
              <a:t>уравновешивает общекультурный фундамент экологических знаний и конкретные экологические знания, развиваемые в общем образовании, которые дополнительны по отношению к нравственному и экологическому императивам.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8525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Конкретные экологические знания требуют самых современных форм </a:t>
            </a:r>
            <a:r>
              <a:rPr lang="ru-RU" dirty="0" smtClean="0"/>
              <a:t>трансляции: использование </a:t>
            </a:r>
            <a:r>
              <a:rPr lang="ru-RU" dirty="0"/>
              <a:t>видеотехники, компьютеров. </a:t>
            </a:r>
            <a:endParaRPr lang="ru-RU" dirty="0" smtClean="0"/>
          </a:p>
          <a:p>
            <a:r>
              <a:rPr lang="ru-RU" dirty="0" smtClean="0"/>
              <a:t>Интегральный </a:t>
            </a:r>
            <a:r>
              <a:rPr lang="ru-RU" dirty="0"/>
              <a:t>характер содержания экологического образования обуславливает сложный состав знаний, имеющих мировоззренческое </a:t>
            </a:r>
            <a:r>
              <a:rPr lang="ru-RU" dirty="0" smtClean="0"/>
              <a:t>значение: </a:t>
            </a:r>
            <a:r>
              <a:rPr lang="ru-RU" dirty="0"/>
              <a:t>предполагает разработку </a:t>
            </a:r>
            <a:r>
              <a:rPr lang="ru-RU" b="1" dirty="0"/>
              <a:t>гибких форм </a:t>
            </a:r>
            <a:r>
              <a:rPr lang="ru-RU" b="1" dirty="0" err="1"/>
              <a:t>экологизации</a:t>
            </a:r>
            <a:r>
              <a:rPr lang="ru-RU" b="1" dirty="0"/>
              <a:t> </a:t>
            </a:r>
            <a:r>
              <a:rPr lang="ru-RU" dirty="0"/>
              <a:t>образования на междисциплинарной </a:t>
            </a:r>
            <a:r>
              <a:rPr lang="ru-RU" dirty="0" smtClean="0"/>
              <a:t>основе, учитывая </a:t>
            </a:r>
            <a:r>
              <a:rPr lang="ru-RU" dirty="0"/>
              <a:t>федеральный, национально-культурный и региональный уровень общеобразовательной </a:t>
            </a:r>
            <a:r>
              <a:rPr lang="ru-RU" dirty="0" smtClean="0"/>
              <a:t>системы - </a:t>
            </a:r>
            <a:r>
              <a:rPr lang="ru-RU" b="1" u="sng" dirty="0" smtClean="0"/>
              <a:t>вариативность </a:t>
            </a:r>
            <a:r>
              <a:rPr lang="ru-RU" b="1" u="sng" dirty="0"/>
              <a:t>формы включения экологического материала в учебные планы и программы.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197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r>
              <a:rPr lang="ru-RU" sz="4000" b="1" dirty="0"/>
              <a:t>Многопредметная</a:t>
            </a:r>
            <a:r>
              <a:rPr lang="ru-RU" dirty="0"/>
              <a:t> - предполагает глубокую </a:t>
            </a:r>
            <a:r>
              <a:rPr lang="ru-RU" dirty="0" err="1"/>
              <a:t>экологизацию</a:t>
            </a:r>
            <a:r>
              <a:rPr lang="ru-RU" dirty="0"/>
              <a:t> содержания в логике построения традиционных учебных предметов как естественно-научного цикла, так и общественно-гуманитарного. Примером реализации подобного подхода являются "вкладыши" по проблемам окружающей среды в учебники.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0480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0" descr="ekran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011" name="Прямая со стрелкой 2"/>
          <p:cNvCxnSpPr>
            <a:cxnSpLocks noChangeShapeType="1"/>
          </p:cNvCxnSpPr>
          <p:nvPr/>
        </p:nvCxnSpPr>
        <p:spPr bwMode="auto">
          <a:xfrm flipH="1">
            <a:off x="2749550" y="560388"/>
            <a:ext cx="779463" cy="708025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012" name="Text Box 3"/>
          <p:cNvSpPr txBox="1">
            <a:spLocks noChangeArrowheads="1"/>
          </p:cNvSpPr>
          <p:nvPr/>
        </p:nvSpPr>
        <p:spPr bwMode="auto">
          <a:xfrm>
            <a:off x="-107950" y="0"/>
            <a:ext cx="935990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F5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defRPr sz="32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defRPr sz="28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FFFFCC"/>
              </a:buClr>
              <a:buSzPct val="70000"/>
              <a:buFont typeface="Wingdings" panose="05000000000000000000" pitchFamily="2" charset="2"/>
              <a:buChar char=""/>
              <a:defRPr sz="24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defTabSz="914400" eaLnBrk="1" hangingPunct="1">
              <a:lnSpc>
                <a:spcPts val="16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solidFill>
                  <a:srgbClr val="990000"/>
                </a:solidFill>
                <a:latin typeface="Arial" panose="020B0604020202020204" pitchFamily="34" charset="0"/>
              </a:rPr>
              <a:t>Биология</a:t>
            </a:r>
          </a:p>
        </p:txBody>
      </p:sp>
      <p:pic>
        <p:nvPicPr>
          <p:cNvPr id="43013" name="Picture 13" descr="FP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Прямоугольник 3"/>
          <p:cNvSpPr>
            <a:spLocks noChangeArrowheads="1"/>
          </p:cNvSpPr>
          <p:nvPr/>
        </p:nvSpPr>
        <p:spPr bwMode="auto">
          <a:xfrm>
            <a:off x="4932363" y="692150"/>
            <a:ext cx="345598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defRPr sz="32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defRPr sz="28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FFFFCC"/>
              </a:buClr>
              <a:buSzPct val="70000"/>
              <a:buFont typeface="Wingdings" panose="05000000000000000000" pitchFamily="2" charset="2"/>
              <a:buChar char=""/>
              <a:defRPr sz="24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i="1">
                <a:solidFill>
                  <a:schemeClr val="tx1"/>
                </a:solidFill>
                <a:latin typeface="Arial" panose="020B0604020202020204" pitchFamily="34" charset="0"/>
              </a:rPr>
              <a:t>Концентрический принцип</a:t>
            </a:r>
          </a:p>
          <a:p>
            <a:pPr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i="1">
                <a:solidFill>
                  <a:schemeClr val="tx1"/>
                </a:solidFill>
                <a:latin typeface="Arial" panose="020B0604020202020204" pitchFamily="34" charset="0"/>
              </a:rPr>
              <a:t>построения содержания</a:t>
            </a:r>
          </a:p>
        </p:txBody>
      </p:sp>
      <p:sp>
        <p:nvSpPr>
          <p:cNvPr id="43015" name="Прямоугольник 17"/>
          <p:cNvSpPr>
            <a:spLocks noChangeArrowheads="1"/>
          </p:cNvSpPr>
          <p:nvPr/>
        </p:nvSpPr>
        <p:spPr bwMode="auto">
          <a:xfrm>
            <a:off x="755650" y="692150"/>
            <a:ext cx="34559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defRPr sz="32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defRPr sz="28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FFFFCC"/>
              </a:buClr>
              <a:buSzPct val="70000"/>
              <a:buFont typeface="Wingdings" panose="05000000000000000000" pitchFamily="2" charset="2"/>
              <a:buChar char=""/>
              <a:defRPr sz="24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i="1">
                <a:solidFill>
                  <a:schemeClr val="tx1"/>
                </a:solidFill>
                <a:latin typeface="Arial" panose="020B0604020202020204" pitchFamily="34" charset="0"/>
              </a:rPr>
              <a:t>Линейный принцип </a:t>
            </a:r>
          </a:p>
          <a:p>
            <a:pPr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i="1">
                <a:solidFill>
                  <a:schemeClr val="tx1"/>
                </a:solidFill>
                <a:latin typeface="Arial" panose="020B0604020202020204" pitchFamily="34" charset="0"/>
              </a:rPr>
              <a:t>построения содержания</a:t>
            </a:r>
          </a:p>
        </p:txBody>
      </p:sp>
      <p:sp>
        <p:nvSpPr>
          <p:cNvPr id="43016" name="Прямоугольник 4"/>
          <p:cNvSpPr>
            <a:spLocks noChangeArrowheads="1"/>
          </p:cNvSpPr>
          <p:nvPr/>
        </p:nvSpPr>
        <p:spPr bwMode="auto">
          <a:xfrm>
            <a:off x="539750" y="1268413"/>
            <a:ext cx="39608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5725">
              <a:spcBef>
                <a:spcPts val="800"/>
              </a:spcBef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defRPr sz="32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defRPr sz="28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FFFFCC"/>
              </a:buClr>
              <a:buSzPct val="70000"/>
              <a:buFont typeface="Wingdings" panose="05000000000000000000" pitchFamily="2" charset="2"/>
              <a:buChar char=""/>
              <a:defRPr sz="24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rgbClr val="990000"/>
                </a:solidFill>
                <a:latin typeface="Arial" panose="020B0604020202020204" pitchFamily="34" charset="0"/>
              </a:rPr>
              <a:t>5-6 классы – вводный курс</a:t>
            </a:r>
            <a:r>
              <a:rPr lang="ru-RU" altLang="ru-RU" sz="1100" b="1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</a:p>
          <a:p>
            <a:pPr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Биология </a:t>
            </a:r>
            <a:r>
              <a:rPr lang="ru-RU" altLang="ru-RU" sz="1100" i="1">
                <a:solidFill>
                  <a:schemeClr val="tx1"/>
                </a:solidFill>
                <a:latin typeface="Arial" panose="020B0604020202020204" pitchFamily="34" charset="0"/>
              </a:rPr>
              <a:t>(Сухова Т.С., Строганов В.И.)</a:t>
            </a:r>
            <a:endParaRPr lang="ru-RU" altLang="ru-RU" sz="1100" i="1">
              <a:solidFill>
                <a:srgbClr val="0066CC"/>
              </a:solidFill>
              <a:latin typeface="Arial" panose="020B0604020202020204" pitchFamily="34" charset="0"/>
            </a:endParaRPr>
          </a:p>
          <a:p>
            <a:pPr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rgbClr val="990000"/>
                </a:solidFill>
                <a:latin typeface="Arial" panose="020B0604020202020204" pitchFamily="34" charset="0"/>
              </a:rPr>
              <a:t>7 класс – курс изучения растений, грибов и т. д.</a:t>
            </a:r>
            <a:r>
              <a:rPr lang="ru-RU" altLang="ru-RU" sz="1100" b="1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</a:p>
          <a:p>
            <a:pPr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Биология </a:t>
            </a:r>
            <a:r>
              <a:rPr lang="ru-RU" altLang="ru-RU" sz="1100" i="1">
                <a:solidFill>
                  <a:schemeClr val="tx1"/>
                </a:solidFill>
                <a:latin typeface="Arial" panose="020B0604020202020204" pitchFamily="34" charset="0"/>
              </a:rPr>
              <a:t>(под ред. Пономарёвой И.Н</a:t>
            </a: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.)</a:t>
            </a: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rgbClr val="990000"/>
                </a:solidFill>
                <a:latin typeface="Arial" panose="020B0604020202020204" pitchFamily="34" charset="0"/>
              </a:rPr>
              <a:t>8 класс – курс изучения  животных</a:t>
            </a:r>
            <a:r>
              <a:rPr lang="ru-RU" altLang="ru-RU" sz="1100" b="1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</a:p>
          <a:p>
            <a:pPr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Биология </a:t>
            </a:r>
            <a:r>
              <a:rPr lang="ru-RU" altLang="ru-RU" sz="1100" i="1">
                <a:solidFill>
                  <a:schemeClr val="tx1"/>
                </a:solidFill>
                <a:latin typeface="Arial" panose="020B0604020202020204" pitchFamily="34" charset="0"/>
              </a:rPr>
              <a:t>(под ред. Константинова В.М.)</a:t>
            </a: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lang="ru-RU" altLang="ru-RU" sz="1100" b="1">
              <a:solidFill>
                <a:srgbClr val="0066CC"/>
              </a:solidFill>
              <a:latin typeface="Arial" panose="020B0604020202020204" pitchFamily="34" charset="0"/>
            </a:endParaRPr>
          </a:p>
          <a:p>
            <a:pPr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rgbClr val="990000"/>
                </a:solidFill>
                <a:latin typeface="Arial" panose="020B0604020202020204" pitchFamily="34" charset="0"/>
              </a:rPr>
              <a:t>9 класс – курс «Человек и его здоровье»</a:t>
            </a:r>
            <a:r>
              <a:rPr lang="ru-RU" altLang="ru-RU" sz="1200" b="1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</a:p>
          <a:p>
            <a:pPr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Биология </a:t>
            </a:r>
            <a:r>
              <a:rPr lang="ru-RU" altLang="ru-RU" sz="1100" i="1">
                <a:solidFill>
                  <a:schemeClr val="tx1"/>
                </a:solidFill>
                <a:latin typeface="Arial" panose="020B0604020202020204" pitchFamily="34" charset="0"/>
              </a:rPr>
              <a:t>(Драгомилов А.Г., Маш Р.Д.) </a:t>
            </a:r>
            <a:endParaRPr lang="ru-RU" altLang="ru-RU" sz="1100" i="1">
              <a:solidFill>
                <a:srgbClr val="0066CC"/>
              </a:solidFill>
              <a:latin typeface="Arial" panose="020B0604020202020204" pitchFamily="34" charset="0"/>
            </a:endParaRPr>
          </a:p>
          <a:p>
            <a:pPr algn="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100" i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3017" name="Прямоугольник 19"/>
          <p:cNvSpPr>
            <a:spLocks noChangeArrowheads="1"/>
          </p:cNvSpPr>
          <p:nvPr/>
        </p:nvSpPr>
        <p:spPr bwMode="auto">
          <a:xfrm>
            <a:off x="4643438" y="1196975"/>
            <a:ext cx="4032250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>
              <a:spcBef>
                <a:spcPts val="800"/>
              </a:spcBef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defRPr sz="32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defRPr sz="28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FFFFCC"/>
              </a:buClr>
              <a:buSzPct val="70000"/>
              <a:buFont typeface="Wingdings" panose="05000000000000000000" pitchFamily="2" charset="2"/>
              <a:buChar char=""/>
              <a:defRPr sz="24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rgbClr val="990000"/>
                </a:solidFill>
                <a:latin typeface="Arial" panose="020B0604020202020204" pitchFamily="34" charset="0"/>
              </a:rPr>
              <a:t>5 класс – вводный курс</a:t>
            </a:r>
          </a:p>
          <a:p>
            <a:pPr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Биология </a:t>
            </a:r>
            <a:r>
              <a:rPr lang="ru-RU" altLang="ru-RU" sz="1100" i="1">
                <a:solidFill>
                  <a:schemeClr val="tx1"/>
                </a:solidFill>
                <a:latin typeface="Arial" panose="020B0604020202020204" pitchFamily="34" charset="0"/>
              </a:rPr>
              <a:t>(под ред. Пономарёвой И.Н.)</a:t>
            </a: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rgbClr val="990000"/>
                </a:solidFill>
                <a:latin typeface="Arial" panose="020B0604020202020204" pitchFamily="34" charset="0"/>
              </a:rPr>
              <a:t>6 класс – курс изучения растений</a:t>
            </a:r>
          </a:p>
          <a:p>
            <a:pPr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Биология </a:t>
            </a:r>
            <a:r>
              <a:rPr lang="ru-RU" altLang="ru-RU" sz="1100" i="1">
                <a:solidFill>
                  <a:schemeClr val="tx1"/>
                </a:solidFill>
                <a:latin typeface="Arial" panose="020B0604020202020204" pitchFamily="34" charset="0"/>
              </a:rPr>
              <a:t>(под ред. Пономарёвой И.Н.) </a:t>
            </a:r>
            <a:endParaRPr lang="ru-RU" altLang="ru-RU" sz="1100" i="1">
              <a:solidFill>
                <a:srgbClr val="0066CC"/>
              </a:solidFill>
              <a:latin typeface="Arial" panose="020B0604020202020204" pitchFamily="34" charset="0"/>
            </a:endParaRPr>
          </a:p>
          <a:p>
            <a:pPr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rgbClr val="990000"/>
                </a:solidFill>
                <a:latin typeface="Arial" panose="020B0604020202020204" pitchFamily="34" charset="0"/>
              </a:rPr>
              <a:t>7 класс – курс изучения  животных</a:t>
            </a:r>
            <a:r>
              <a:rPr lang="ru-RU" altLang="ru-RU" sz="1200" b="1" i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Биология </a:t>
            </a:r>
            <a:r>
              <a:rPr lang="ru-RU" altLang="ru-RU" sz="1100" i="1">
                <a:solidFill>
                  <a:schemeClr val="tx1"/>
                </a:solidFill>
                <a:latin typeface="Arial" panose="020B0604020202020204" pitchFamily="34" charset="0"/>
              </a:rPr>
              <a:t>(под ред. Константинова В.М.)</a:t>
            </a: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rgbClr val="990000"/>
                </a:solidFill>
                <a:latin typeface="Arial" panose="020B0604020202020204" pitchFamily="34" charset="0"/>
              </a:rPr>
              <a:t>8 класс – курс «Человек и его здоровье»</a:t>
            </a:r>
            <a:r>
              <a:rPr lang="ru-RU" altLang="ru-RU" sz="1200" b="1" i="1">
                <a:solidFill>
                  <a:srgbClr val="990000"/>
                </a:solidFill>
                <a:latin typeface="Arial" panose="020B0604020202020204" pitchFamily="34" charset="0"/>
              </a:rPr>
              <a:t> </a:t>
            </a:r>
          </a:p>
          <a:p>
            <a:pPr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Биология </a:t>
            </a:r>
            <a:r>
              <a:rPr lang="ru-RU" altLang="ru-RU" sz="1100" i="1">
                <a:solidFill>
                  <a:schemeClr val="tx1"/>
                </a:solidFill>
                <a:latin typeface="Arial" panose="020B0604020202020204" pitchFamily="34" charset="0"/>
              </a:rPr>
              <a:t>(Драгомилов А.Г., Маш Р.Д.)</a:t>
            </a: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lang="ru-RU" altLang="ru-RU" sz="1100" b="1">
              <a:solidFill>
                <a:srgbClr val="0066CC"/>
              </a:solidFill>
              <a:latin typeface="Arial" panose="020B0604020202020204" pitchFamily="34" charset="0"/>
            </a:endParaRPr>
          </a:p>
          <a:p>
            <a:pPr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rgbClr val="990000"/>
                </a:solidFill>
                <a:latin typeface="Arial" panose="020B0604020202020204" pitchFamily="34" charset="0"/>
              </a:rPr>
              <a:t>9 класс – курс изучения общих биологических      закономерностей</a:t>
            </a:r>
          </a:p>
          <a:p>
            <a:pPr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Биология </a:t>
            </a:r>
            <a:r>
              <a:rPr lang="ru-RU" altLang="ru-RU" sz="1100" i="1">
                <a:solidFill>
                  <a:schemeClr val="tx1"/>
                </a:solidFill>
                <a:latin typeface="Arial" panose="020B0604020202020204" pitchFamily="34" charset="0"/>
              </a:rPr>
              <a:t>(под ред. Пономарёвой И.Н.) </a:t>
            </a:r>
          </a:p>
          <a:p>
            <a:pPr algn="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3018" name="Picture 37" descr="FG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0"/>
            <a:ext cx="503237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9" name="Group 4"/>
          <p:cNvGrpSpPr>
            <a:grpSpLocks/>
          </p:cNvGrpSpPr>
          <p:nvPr/>
        </p:nvGrpSpPr>
        <p:grpSpPr bwMode="auto">
          <a:xfrm>
            <a:off x="3492500" y="5013325"/>
            <a:ext cx="1655763" cy="1225550"/>
            <a:chOff x="3923" y="2963"/>
            <a:chExt cx="1769" cy="1329"/>
          </a:xfrm>
        </p:grpSpPr>
        <p:pic>
          <p:nvPicPr>
            <p:cNvPr id="43026" name="Picture 5" descr="1481_100 cop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2" y="3584"/>
              <a:ext cx="680" cy="68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7" name="Picture 6" descr="cd_bio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" y="2963"/>
              <a:ext cx="1596" cy="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20" name="Rectangle 6"/>
          <p:cNvSpPr>
            <a:spLocks noChangeArrowheads="1"/>
          </p:cNvSpPr>
          <p:nvPr/>
        </p:nvSpPr>
        <p:spPr bwMode="auto">
          <a:xfrm>
            <a:off x="-107950" y="6308725"/>
            <a:ext cx="94329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F5F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defRPr sz="32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defRPr sz="28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FFFFCC"/>
              </a:buClr>
              <a:buSzPct val="70000"/>
              <a:buFont typeface="Wingdings" panose="05000000000000000000" pitchFamily="2" charset="2"/>
              <a:buChar char=""/>
              <a:defRPr sz="24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algn="ctr"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>
                <a:solidFill>
                  <a:schemeClr val="tx1"/>
                </a:solidFill>
                <a:latin typeface="Arial" panose="020B0604020202020204" pitchFamily="34" charset="0"/>
              </a:rPr>
              <a:t>Система учебников  </a:t>
            </a:r>
            <a:r>
              <a:rPr lang="ru-RU" altLang="ru-RU" sz="1200" b="1">
                <a:solidFill>
                  <a:srgbClr val="CC0000"/>
                </a:solidFill>
                <a:latin typeface="Arial" panose="020B0604020202020204" pitchFamily="34" charset="0"/>
              </a:rPr>
              <a:t>«Алгоритм успеха»</a:t>
            </a:r>
            <a:r>
              <a:rPr lang="ru-RU" altLang="ru-RU" sz="2400" b="1" i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43021" name="Picture 15" descr="2479_2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716338"/>
            <a:ext cx="1530350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2" name="Picture 16" descr="2681_2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365625"/>
            <a:ext cx="11731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Picture 17" descr="2685_20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365625"/>
            <a:ext cx="11779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Picture 18" descr="2979_20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997200"/>
            <a:ext cx="1360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5" name="Picture 19" descr="2348_20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068638"/>
            <a:ext cx="150971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527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775" y="188640"/>
            <a:ext cx="8964488" cy="1296144"/>
          </a:xfrm>
        </p:spPr>
        <p:txBody>
          <a:bodyPr>
            <a:normAutofit/>
          </a:bodyPr>
          <a:lstStyle/>
          <a:p>
            <a:pPr algn="ctr"/>
            <a:r>
              <a:rPr lang="ru-RU" altLang="ru-RU" dirty="0" smtClean="0">
                <a:solidFill>
                  <a:schemeClr val="accent4">
                    <a:lumMod val="75000"/>
                  </a:schemeClr>
                </a:solidFill>
              </a:rPr>
              <a:t>аутэкология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412776"/>
            <a:ext cx="49685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Tx/>
              <a:buFont typeface="Symbol" pitchFamily="18" charset="2"/>
              <a:buChar char=""/>
            </a:pPr>
            <a:r>
              <a:rPr lang="ru-RU" altLang="ru-RU" sz="2400" dirty="0" smtClean="0">
                <a:solidFill>
                  <a:schemeClr val="accent1">
                    <a:lumMod val="50000"/>
                  </a:schemeClr>
                </a:solidFill>
              </a:rPr>
              <a:t>аутэкология - изучает взаимоотношения отдельной особи (представителей вида) с окружающей ее (их) средой; </a:t>
            </a:r>
          </a:p>
          <a:p>
            <a:pPr>
              <a:buFont typeface="Symbol" pitchFamily="18" charset="2"/>
              <a:buChar char=""/>
            </a:pPr>
            <a:r>
              <a:rPr lang="ru-RU" altLang="ru-RU" sz="2400" dirty="0" smtClean="0">
                <a:solidFill>
                  <a:schemeClr val="accent1">
                    <a:lumMod val="50000"/>
                  </a:schemeClr>
                </a:solidFill>
              </a:rPr>
              <a:t>определяет пределы устойчивости и предпочтения вида по отношению к различным экологическим факторам.</a:t>
            </a:r>
          </a:p>
          <a:p>
            <a:pPr>
              <a:buSzTx/>
              <a:buFont typeface="Symbol" pitchFamily="18" charset="2"/>
              <a:buChar char=""/>
            </a:pPr>
            <a:endParaRPr lang="ru-RU" altLang="ru-RU" sz="28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 descr="Крокодил крас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5" y="1412775"/>
            <a:ext cx="3767137" cy="324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382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3421444"/>
          </a:xfrm>
        </p:spPr>
        <p:txBody>
          <a:bodyPr>
            <a:normAutofit/>
          </a:bodyPr>
          <a:lstStyle/>
          <a:p>
            <a:pPr indent="0" algn="ctr"/>
            <a:r>
              <a:rPr lang="ru-RU" altLang="ru-RU" sz="2400" b="0" dirty="0">
                <a:solidFill>
                  <a:schemeClr val="accent1">
                    <a:lumMod val="50000"/>
                  </a:schemeClr>
                </a:solidFill>
              </a:rPr>
              <a:t>Популяционная экология – учение о популяции, т. е. совокупности особей одного вида, населяющих определенную территорию и в большей или меньшей степени изолированную от соседних таких же совокупностей.</a:t>
            </a:r>
          </a:p>
          <a:p>
            <a:pPr algn="ctr"/>
            <a:endParaRPr lang="ru-RU" sz="2000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7" descr="ЛошадьПРЖпопу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35"/>
          <a:stretch/>
        </p:blipFill>
        <p:spPr bwMode="auto">
          <a:xfrm>
            <a:off x="804633" y="2420888"/>
            <a:ext cx="7776864" cy="406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430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ini_Estrik\Desktop\56158420_146269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24936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113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3579849"/>
          </a:xfrm>
        </p:spPr>
        <p:txBody>
          <a:bodyPr/>
          <a:lstStyle/>
          <a:p>
            <a:pPr algn="ctr">
              <a:buSzTx/>
              <a:buFont typeface="Symbol" pitchFamily="18" charset="2"/>
              <a:buChar char=""/>
            </a:pPr>
            <a:r>
              <a:rPr lang="ru-RU" altLang="ru-RU" sz="2400" b="0" dirty="0">
                <a:solidFill>
                  <a:schemeClr val="accent1">
                    <a:lumMod val="50000"/>
                  </a:schemeClr>
                </a:solidFill>
              </a:rPr>
              <a:t>Синэкология, или экология сообществ, исследует биотические сообщества и их взаимоотношения со средой: формирование сообществ, их энергетику, структуру, развитие и т.д. </a:t>
            </a:r>
          </a:p>
          <a:p>
            <a:endParaRPr lang="ru-RU" altLang="ru-RU" dirty="0"/>
          </a:p>
          <a:p>
            <a:endParaRPr lang="ru-RU" dirty="0"/>
          </a:p>
        </p:txBody>
      </p:sp>
      <p:pic>
        <p:nvPicPr>
          <p:cNvPr id="4" name="Picture 15" descr="Лис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402" y="2099498"/>
            <a:ext cx="3375436" cy="352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natur1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5293865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021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94944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4984419"/>
              </p:ext>
            </p:extLst>
          </p:nvPr>
        </p:nvGraphicFramePr>
        <p:xfrm>
          <a:off x="107504" y="44624"/>
          <a:ext cx="8856983" cy="6696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Слайд" r:id="rId4" imgW="6094535" imgH="3427323" progId="PowerPoint.Slide.12">
                  <p:embed/>
                </p:oleObj>
              </mc:Choice>
              <mc:Fallback>
                <p:oleObj name="Слайд" r:id="rId4" imgW="6094535" imgH="3427323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44624"/>
                        <a:ext cx="8856983" cy="66967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1409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rosuchebnik.ru/upload/medialibrary/3d0/3d0d7ced6cff2d90ac9602a378bd475c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" y="188640"/>
            <a:ext cx="9036496" cy="619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1086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5750099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В ВОПРОСАХ ЕГЭ:</a:t>
            </a:r>
          </a:p>
          <a:p>
            <a:r>
              <a:rPr lang="ru-RU" dirty="0" smtClean="0"/>
              <a:t>Отечественный </a:t>
            </a:r>
            <a:r>
              <a:rPr lang="ru-RU" dirty="0"/>
              <a:t>ученый Г.Ф. </a:t>
            </a:r>
            <a:r>
              <a:rPr lang="ru-RU" dirty="0" err="1"/>
              <a:t>Гаузе</a:t>
            </a:r>
            <a:r>
              <a:rPr lang="ru-RU" dirty="0"/>
              <a:t> провел ряд экспериментов с тремя видами инфузорий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При совместном выращивании двух видов, использующих одинаковый пищевой ресурс (бактерии, находящиеся в толще воды), численность одного из них сокращалась, и через некоторое время этот вид был вытеснен другим видом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Однако отдельно друг от друга оба вида могли жить совместно с третьим видом, питающимся дрожжевыми клетками, обитающими в донном иле. </a:t>
            </a:r>
            <a:endParaRPr lang="ru-RU" dirty="0" smtClean="0"/>
          </a:p>
          <a:p>
            <a:r>
              <a:rPr lang="ru-RU" dirty="0" smtClean="0"/>
              <a:t>Какое </a:t>
            </a:r>
            <a:r>
              <a:rPr lang="ru-RU" dirty="0"/>
              <a:t>явление исследовал Г.Ф. </a:t>
            </a:r>
            <a:r>
              <a:rPr lang="ru-RU" dirty="0" err="1"/>
              <a:t>Гаузе</a:t>
            </a:r>
            <a:r>
              <a:rPr lang="ru-RU" dirty="0" smtClean="0"/>
              <a:t>?</a:t>
            </a:r>
          </a:p>
          <a:p>
            <a:r>
              <a:rPr lang="ru-RU" dirty="0" smtClean="0"/>
              <a:t> </a:t>
            </a:r>
            <a:r>
              <a:rPr lang="ru-RU" dirty="0"/>
              <a:t>Какие закономерности существования видов в одном биоценозе им были открыты</a:t>
            </a:r>
            <a:r>
              <a:rPr lang="ru-RU" dirty="0" smtClean="0"/>
              <a:t>?</a:t>
            </a:r>
          </a:p>
          <a:p>
            <a:r>
              <a:rPr lang="ru-RU" dirty="0" smtClean="0"/>
              <a:t> </a:t>
            </a:r>
            <a:r>
              <a:rPr lang="ru-RU" dirty="0"/>
              <a:t>Поясните эти закономерности.</a:t>
            </a:r>
          </a:p>
        </p:txBody>
      </p:sp>
    </p:spTree>
    <p:extLst>
      <p:ext uri="{BB962C8B-B14F-4D97-AF65-F5344CB8AC3E}">
        <p14:creationId xmlns:p14="http://schemas.microsoft.com/office/powerpoint/2010/main" val="2512699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/>
              <a:t>Элементы </a:t>
            </a:r>
            <a:r>
              <a:rPr lang="ru-RU" b="1" dirty="0"/>
              <a:t>ответа: </a:t>
            </a:r>
            <a:endParaRPr lang="ru-RU" b="1" dirty="0" smtClean="0"/>
          </a:p>
          <a:p>
            <a:r>
              <a:rPr lang="ru-RU" dirty="0" smtClean="0"/>
              <a:t>1</a:t>
            </a:r>
            <a:r>
              <a:rPr lang="ru-RU" dirty="0"/>
              <a:t>) явление межвидовой конкуренции (конкурентного исключения, межвидовой борьбы за существование</a:t>
            </a:r>
            <a:r>
              <a:rPr lang="ru-RU" dirty="0" smtClean="0"/>
              <a:t>);</a:t>
            </a:r>
          </a:p>
          <a:p>
            <a:r>
              <a:rPr lang="ru-RU" dirty="0" smtClean="0"/>
              <a:t> </a:t>
            </a:r>
            <a:r>
              <a:rPr lang="ru-RU" dirty="0"/>
              <a:t>2) два вида не могут занимать одну экологическую нишу</a:t>
            </a:r>
            <a:r>
              <a:rPr lang="ru-RU" dirty="0" smtClean="0"/>
              <a:t>;</a:t>
            </a:r>
          </a:p>
          <a:p>
            <a:r>
              <a:rPr lang="ru-RU" dirty="0" smtClean="0"/>
              <a:t>3</a:t>
            </a:r>
            <a:r>
              <a:rPr lang="ru-RU" dirty="0"/>
              <a:t>) так как используют один и тот же жизненно важный ресурс (пищевой</a:t>
            </a:r>
            <a:r>
              <a:rPr lang="ru-RU" dirty="0" smtClean="0"/>
              <a:t>);</a:t>
            </a:r>
          </a:p>
          <a:p>
            <a:r>
              <a:rPr lang="ru-RU" dirty="0" smtClean="0"/>
              <a:t> </a:t>
            </a:r>
            <a:r>
              <a:rPr lang="ru-RU" dirty="0"/>
              <a:t>4) близкие виды могут существовать совместно в одном биоценозе</a:t>
            </a:r>
            <a:r>
              <a:rPr lang="ru-RU" dirty="0" smtClean="0"/>
              <a:t>;</a:t>
            </a:r>
          </a:p>
          <a:p>
            <a:r>
              <a:rPr lang="ru-RU" dirty="0" smtClean="0"/>
              <a:t> </a:t>
            </a:r>
            <a:r>
              <a:rPr lang="ru-RU" dirty="0"/>
              <a:t>5) если близкие виды используют различные ресурсы (занимают разную экологическую нишу) </a:t>
            </a:r>
            <a:endParaRPr lang="ru-RU" dirty="0" smtClean="0"/>
          </a:p>
          <a:p>
            <a:r>
              <a:rPr lang="ru-RU" dirty="0" smtClean="0"/>
              <a:t>За</a:t>
            </a:r>
            <a:r>
              <a:rPr lang="ru-RU" dirty="0"/>
              <a:t> дополнительную информацию, не имеющую отношения к вопросу задания, баллы не начисляются, но за наличие в ней ошибок снимается 1 балл.</a:t>
            </a:r>
          </a:p>
        </p:txBody>
      </p:sp>
    </p:spTree>
    <p:extLst>
      <p:ext uri="{BB962C8B-B14F-4D97-AF65-F5344CB8AC3E}">
        <p14:creationId xmlns:p14="http://schemas.microsoft.com/office/powerpoint/2010/main" val="3252536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Однопредметная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модель </a:t>
            </a:r>
            <a:r>
              <a:rPr lang="ru-RU" dirty="0"/>
              <a:t>предполагает изучение экологии в рамках самостоятельного предмета. </a:t>
            </a:r>
            <a:endParaRPr lang="ru-RU" dirty="0" smtClean="0"/>
          </a:p>
          <a:p>
            <a:r>
              <a:rPr lang="ru-RU" dirty="0" smtClean="0"/>
              <a:t>Такой </a:t>
            </a:r>
            <a:r>
              <a:rPr lang="ru-RU" dirty="0"/>
              <a:t>подход рекомендован Всемирной хартией охраны природы, </a:t>
            </a:r>
            <a:r>
              <a:rPr lang="ru-RU" dirty="0" smtClean="0"/>
              <a:t>курсы </a:t>
            </a:r>
            <a:r>
              <a:rPr lang="ru-RU" dirty="0"/>
              <a:t>охраны окружающей среды должны стать составной частью общей системы образования. В ряде стран такие курсы созданы и обозначены в учебных планах разных типов школ.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9649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Экологическое образование. 5-11 класс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4800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10200" y="2057400"/>
            <a:ext cx="3200400" cy="40941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Информационно-методические материалы и рекомендации помогут улучшить организацию современного урока, повысить уровень контроля и оценки знаний обучающихся в соответствии с современными требованиями единообразного ведения школьной документации.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81600" y="381000"/>
            <a:ext cx="3810000" cy="12001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CD-ROM. Экологическое образование. 5-11 классы, Елисеева И., Чередниченко И.П.</a:t>
            </a:r>
            <a:r>
              <a:rPr lang="ru-RU" dirty="0"/>
              <a:t/>
            </a:r>
            <a:br>
              <a:rPr lang="ru-RU" dirty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9958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Экология. Учебник. Живая планета. 5 клас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5243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Прямоугольник 4"/>
          <p:cNvSpPr>
            <a:spLocks noChangeArrowheads="1"/>
          </p:cNvSpPr>
          <p:nvPr/>
        </p:nvSpPr>
        <p:spPr bwMode="auto">
          <a:xfrm>
            <a:off x="4876800" y="2057400"/>
            <a:ext cx="381000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пособие открывает новую серию учебных пособий по экологии для 5—7 классов, разработанных в соответствии с концепцией экологического образования в общеобразовательных учреждениях и знакомит школьников с историей взаимоотношений человека и природы, с основными понятиями, законами и направлениями экологии.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00600" y="457200"/>
            <a:ext cx="4114800" cy="1016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Экология. Учебник. Живая планета. 5 класс,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Самкова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В.А. 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Шурхал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Л.И.</a:t>
            </a:r>
          </a:p>
        </p:txBody>
      </p:sp>
    </p:spTree>
    <p:extLst>
      <p:ext uri="{BB962C8B-B14F-4D97-AF65-F5344CB8AC3E}">
        <p14:creationId xmlns:p14="http://schemas.microsoft.com/office/powerpoint/2010/main" val="350450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Экология. 5 класс. Дидактический материал. Разрезные карточ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4267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Прямоугольник 5"/>
          <p:cNvSpPr>
            <a:spLocks noChangeArrowheads="1"/>
          </p:cNvSpPr>
          <p:nvPr/>
        </p:nvSpPr>
        <p:spPr bwMode="auto">
          <a:xfrm>
            <a:off x="4876800" y="1828800"/>
            <a:ext cx="45720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пособие представляет набор дидактических карточек по экологии для учащихся 5 классов. Дифференцированный подбор заданий по каждой теме позволит использовать материал для учащихся разного уровня успеваемости, способностей, интереса к предмету, с учетом необходимого минимума экологических знаний, предусмотренных программой. Предназначено учителям биологии и экологии для организации самостоятельных работ с учащимися и при проведении промежуточного контроля знаний.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29200" y="457200"/>
            <a:ext cx="3962400" cy="9239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Экология. 5 класс. Дидактический материал. Разрезные карточки,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Степанчук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З.А.</a:t>
            </a:r>
          </a:p>
        </p:txBody>
      </p:sp>
    </p:spTree>
    <p:extLst>
      <p:ext uri="{BB962C8B-B14F-4D97-AF65-F5344CB8AC3E}">
        <p14:creationId xmlns:p14="http://schemas.microsoft.com/office/powerpoint/2010/main" val="237912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pPr eaLnBrk="1" hangingPunct="1"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ru-RU" sz="3200" b="1" smtClean="0">
                <a:solidFill>
                  <a:srgbClr val="993300"/>
                </a:solidFill>
              </a:rPr>
              <a:t>Экология.6-9 классы.</a:t>
            </a:r>
          </a:p>
        </p:txBody>
      </p:sp>
      <p:sp>
        <p:nvSpPr>
          <p:cNvPr id="78851" name="Text Box 4"/>
          <p:cNvSpPr txBox="1">
            <a:spLocks noChangeArrowheads="1"/>
          </p:cNvSpPr>
          <p:nvPr/>
        </p:nvSpPr>
        <p:spPr bwMode="auto">
          <a:xfrm>
            <a:off x="395288" y="5949950"/>
            <a:ext cx="2020887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FFFFCC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None/>
            </a:pPr>
            <a:r>
              <a:rPr lang="en-GB" altLang="ru-RU" sz="1800">
                <a:solidFill>
                  <a:srgbClr val="000000"/>
                </a:solidFill>
              </a:rPr>
              <a:t>Былова А.М.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None/>
            </a:pPr>
            <a:r>
              <a:rPr lang="en-GB" altLang="ru-RU" sz="1800">
                <a:solidFill>
                  <a:srgbClr val="000000"/>
                </a:solidFill>
              </a:rPr>
              <a:t>Шорина Н.И</a:t>
            </a:r>
            <a:r>
              <a:rPr lang="en-GB" altLang="ru-RU" sz="1800"/>
              <a:t>.</a:t>
            </a:r>
          </a:p>
        </p:txBody>
      </p:sp>
      <p:sp>
        <p:nvSpPr>
          <p:cNvPr id="78852" name="Text Box 5"/>
          <p:cNvSpPr txBox="1">
            <a:spLocks noChangeArrowheads="1"/>
          </p:cNvSpPr>
          <p:nvPr/>
        </p:nvSpPr>
        <p:spPr bwMode="auto">
          <a:xfrm>
            <a:off x="2195513" y="5516563"/>
            <a:ext cx="19605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FFFFCC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None/>
            </a:pPr>
            <a:r>
              <a:rPr lang="en-GB" altLang="ru-RU" sz="1800">
                <a:solidFill>
                  <a:srgbClr val="000000"/>
                </a:solidFill>
              </a:rPr>
              <a:t>Бабенко В.Г.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None/>
            </a:pPr>
            <a:r>
              <a:rPr lang="en-GB" altLang="ru-RU" sz="1800">
                <a:solidFill>
                  <a:srgbClr val="000000"/>
                </a:solidFill>
              </a:rPr>
              <a:t>Богомолов Д.В</a:t>
            </a:r>
            <a:r>
              <a:rPr lang="en-GB" altLang="ru-RU" sz="1800"/>
              <a:t>.</a:t>
            </a:r>
          </a:p>
        </p:txBody>
      </p:sp>
      <p:sp>
        <p:nvSpPr>
          <p:cNvPr id="78853" name="Text Box 6"/>
          <p:cNvSpPr txBox="1">
            <a:spLocks noChangeArrowheads="1"/>
          </p:cNvSpPr>
          <p:nvPr/>
        </p:nvSpPr>
        <p:spPr bwMode="auto">
          <a:xfrm>
            <a:off x="4643438" y="5805488"/>
            <a:ext cx="185896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FFFFCC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None/>
            </a:pPr>
            <a:r>
              <a:rPr lang="en-GB" altLang="ru-RU" sz="1800">
                <a:solidFill>
                  <a:srgbClr val="000000"/>
                </a:solidFill>
              </a:rPr>
              <a:t>Федорова М.З.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None/>
            </a:pPr>
            <a:r>
              <a:rPr lang="en-GB" altLang="ru-RU" sz="1800">
                <a:solidFill>
                  <a:srgbClr val="000000"/>
                </a:solidFill>
              </a:rPr>
              <a:t>Кучменко В.С.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None/>
            </a:pPr>
            <a:r>
              <a:rPr lang="en-GB" altLang="ru-RU" sz="1800">
                <a:solidFill>
                  <a:srgbClr val="000000"/>
                </a:solidFill>
              </a:rPr>
              <a:t>Лукина Т.П.</a:t>
            </a:r>
          </a:p>
        </p:txBody>
      </p:sp>
      <p:sp>
        <p:nvSpPr>
          <p:cNvPr id="78854" name="Text Box 7"/>
          <p:cNvSpPr txBox="1">
            <a:spLocks noChangeArrowheads="1"/>
          </p:cNvSpPr>
          <p:nvPr/>
        </p:nvSpPr>
        <p:spPr bwMode="auto">
          <a:xfrm>
            <a:off x="7115175" y="4941888"/>
            <a:ext cx="2030413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FFFFCC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None/>
            </a:pPr>
            <a:r>
              <a:rPr lang="en-GB" altLang="ru-RU" sz="1800">
                <a:solidFill>
                  <a:srgbClr val="000000"/>
                </a:solidFill>
              </a:rPr>
              <a:t>Швец И.М.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None/>
            </a:pPr>
            <a:r>
              <a:rPr lang="en-GB" altLang="ru-RU" sz="1800">
                <a:solidFill>
                  <a:srgbClr val="000000"/>
                </a:solidFill>
              </a:rPr>
              <a:t>Добротина Н.А.</a:t>
            </a:r>
          </a:p>
        </p:txBody>
      </p:sp>
      <p:sp>
        <p:nvSpPr>
          <p:cNvPr id="78855" name="Text Box 8"/>
          <p:cNvSpPr txBox="1">
            <a:spLocks noChangeArrowheads="1"/>
          </p:cNvSpPr>
          <p:nvPr/>
        </p:nvSpPr>
        <p:spPr bwMode="auto">
          <a:xfrm>
            <a:off x="1619250" y="1125538"/>
            <a:ext cx="67960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FFFFCC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None/>
            </a:pPr>
            <a:r>
              <a:rPr lang="en-GB" altLang="ru-RU" sz="1800">
                <a:solidFill>
                  <a:srgbClr val="000000"/>
                </a:solidFill>
              </a:rPr>
              <a:t>Швец И.М., Федорова М.З., Лукина Т.П., Кучменко В.С.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None/>
            </a:pPr>
            <a:r>
              <a:rPr lang="en-GB" altLang="ru-RU" sz="1800">
                <a:solidFill>
                  <a:srgbClr val="000000"/>
                </a:solidFill>
              </a:rPr>
              <a:t>Сборник авторских программ, предназначенных для 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None/>
            </a:pPr>
            <a:r>
              <a:rPr lang="en-GB" altLang="ru-RU" sz="1800">
                <a:solidFill>
                  <a:srgbClr val="000000"/>
                </a:solidFill>
              </a:rPr>
              <a:t>организации экологического образования школьников в 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None/>
            </a:pPr>
            <a:r>
              <a:rPr lang="en-GB" altLang="ru-RU" sz="1800">
                <a:solidFill>
                  <a:srgbClr val="000000"/>
                </a:solidFill>
              </a:rPr>
              <a:t>процессе обучения биологии.</a:t>
            </a:r>
          </a:p>
        </p:txBody>
      </p:sp>
      <p:pic>
        <p:nvPicPr>
          <p:cNvPr id="7885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76700"/>
            <a:ext cx="153352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7" name="Picture 10" descr="1448_1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789363"/>
            <a:ext cx="132397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8" name="Picture 11" descr="255_1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81300"/>
            <a:ext cx="14049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9" name="Picture 12" descr="1448_1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565400"/>
            <a:ext cx="13811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0" name="Picture 13" descr="2032_1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060575"/>
            <a:ext cx="13604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1" name="Picture 14" descr="510_1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276475"/>
            <a:ext cx="13874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2" name="Picture 15" descr="06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860800"/>
            <a:ext cx="136525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3" name="Picture 16" descr="730_10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87425"/>
            <a:ext cx="1641476" cy="31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4" name="Picture 2" descr="C:\Documents and Settings\DolgenkovaNO\Рабочий стол\логотип ВГ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42"/>
          <a:stretch>
            <a:fillRect/>
          </a:stretch>
        </p:blipFill>
        <p:spPr bwMode="auto">
          <a:xfrm>
            <a:off x="6732588" y="5876925"/>
            <a:ext cx="31877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609374"/>
      </p:ext>
    </p:extLst>
  </p:cSld>
  <p:clrMapOvr>
    <a:masterClrMapping/>
  </p:clrMapOvr>
  <p:transition>
    <p:sndAc>
      <p:stSnd loop="1">
        <p:snd r:embed="rId3" name="01-First%20Light.mp3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i="1" dirty="0"/>
              <a:t>Концепция,</a:t>
            </a:r>
            <a:r>
              <a:rPr lang="ru-RU" dirty="0"/>
              <a:t> в общем смысле, означает совокупность взглядов на </a:t>
            </a:r>
            <a:r>
              <a:rPr lang="ru-RU" dirty="0" smtClean="0"/>
              <a:t>какой-то вопрос</a:t>
            </a:r>
            <a:r>
              <a:rPr lang="ru-RU" dirty="0"/>
              <a:t>, проблему и пути его решения.</a:t>
            </a:r>
            <a:r>
              <a:rPr lang="ru-RU" i="1" dirty="0"/>
              <a:t> </a:t>
            </a:r>
            <a:endParaRPr lang="ru-RU" i="1" dirty="0" smtClean="0"/>
          </a:p>
          <a:p>
            <a:r>
              <a:rPr lang="ru-RU" i="1" dirty="0" smtClean="0"/>
              <a:t>Концепция </a:t>
            </a:r>
            <a:r>
              <a:rPr lang="ru-RU" i="1" dirty="0"/>
              <a:t>экологического образования - </a:t>
            </a:r>
            <a:r>
              <a:rPr lang="ru-RU" dirty="0"/>
              <a:t>это обобщенное изложение сущности, ведущих принципов, основных направлений, целей, задач и путей реализации экологического образования.  </a:t>
            </a:r>
          </a:p>
        </p:txBody>
      </p:sp>
    </p:spTree>
    <p:extLst>
      <p:ext uri="{BB962C8B-B14F-4D97-AF65-F5344CB8AC3E}">
        <p14:creationId xmlns:p14="http://schemas.microsoft.com/office/powerpoint/2010/main" val="37749339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Экология животных, 7 класс, Чернова Н.М., 2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724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05400" y="1143000"/>
            <a:ext cx="3810000" cy="7080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Экология животных, 7 класс,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Чернова Н.М., 2007</a:t>
            </a:r>
          </a:p>
        </p:txBody>
      </p:sp>
    </p:spTree>
    <p:extLst>
      <p:ext uri="{BB962C8B-B14F-4D97-AF65-F5344CB8AC3E}">
        <p14:creationId xmlns:p14="http://schemas.microsoft.com/office/powerpoint/2010/main" val="211789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96552" y="0"/>
            <a:ext cx="9540552" cy="6741368"/>
          </a:xfrm>
          <a:extLst/>
        </p:spPr>
        <p:txBody>
          <a:bodyPr numCol="2"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ОГЛАВЛЕНИЕ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Предисловие 3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Глава I Роль животных в природе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1. Влияние растительноядных животных на растения 4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2. Роль животных в опылении и распространении растений 6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3. Растения — укрытия и жилища для животных 8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4. Роль животных в образовании горных пород и почвы 10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5. Влияние животных друг на друга 13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Глава II Условия существования животных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6. Среда обитания и условия существования 16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7. Предельные условия существования животных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8. Пища животных 19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9. Способы добывания пищи 22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10. Вода в жизни животных 25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11. Воздух в жизни животных 28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12. Температура среды обитания 31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13. Свет в жизни животных 34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14. Жилища животных 36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Глава III Животный мир суши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15. Животные тундры 39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16. Животные лесов умеренной зоны 42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17. Животные степей, саванн и прерий 44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18. Животные пустынь 47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19. Животные тропических лесов 48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20. Животные горных областей 50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Глава IV Животный мир морей и рек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21. Водоем как многоэтажное жилище 53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22. Взаимосвязи морских животных 56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23. Животные пресных водоемов 58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Глава V Животный мир почвы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24. Свойства почвы как среды обитания животных 61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25.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Животные-землерои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63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Глава VI Сезонные изменения в жизни животных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26. Спячка и оцепенение 66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27. Миграции животных 68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Глава VII Взаимоотношения между животными одного вида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28. «Своя» территория 72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29. Встреча будущих родителей 75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30. Взаимодействие между родителями и детенышами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31. «Начальники» и «подчиненные» в группах животных 81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Глава VIII Отношения между животными различных видов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32. Хищники и их жертвы 83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33. Животные-паразиты и животные-хозяева 85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34. Животные-нахлебники 86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35. Конкурентные отношения между животными 88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36. Взаимовыгодные отношения между животными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Глава IX Численность животных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37. Популяции животных 92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38. Как и почему меняется численность животных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Глава X Изменения в животном мире Земли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39. Почему некоторые животные становятся редкими 97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40. Животные, истребленные человеком 99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Глава XI Человек и животные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41. Дикие животные и человек 102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42. Одомашнивание животных 104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43. Животные в населенных пунктах 106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44. Животные в доме человека 108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Глава XII Охрана животных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45. Красная книга 111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46. Заповедники и другие охраняемые территории России 112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§ 47. Заповедные территории зарубежных стран 115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Заключение 118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Список названий животных 119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10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Экология человека, 8 класс, Культура здоровья, Федорова М.З., Кумченко В.С., Воронина Г.А., 2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6482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81600" y="838200"/>
            <a:ext cx="3810000" cy="13239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Экология человека, 8 класс, Культура здоровья, Федорова М.З.,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Кумченко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В.С., Воронина Г.А., 2012</a:t>
            </a:r>
          </a:p>
        </p:txBody>
      </p:sp>
    </p:spTree>
    <p:extLst>
      <p:ext uri="{BB962C8B-B14F-4D97-AF65-F5344CB8AC3E}">
        <p14:creationId xmlns:p14="http://schemas.microsoft.com/office/powerpoint/2010/main" val="195064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540568" y="0"/>
            <a:ext cx="9684568" cy="6705600"/>
          </a:xfrm>
          <a:extLst/>
        </p:spPr>
        <p:txBody>
          <a:bodyPr numCol="2"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ОГЛАВЛЕНИЕ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Введение 3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Глава I. Окружающая среда и здоровье человека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 Что изучает экология человека 1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§ 2. Здоровье и образ жизни 9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 История развития представлений о здоровом образе жизни 15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§ 4. Из истории развития взаимоотношений человека с природой 18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5. Различия между людьми, прожинающими в разных природных условиях 23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§ 6. Влияние климатических факторов на здоровье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§ 7. Экстремальные факторы окружающей среды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Глава II. Влияние факторов среды на системы органов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§ 8. Вредные привычки (болезненные, пагубные пристрастия) 32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§ 9. Условия правильного формирования опорно-двигательной системы 36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§ 10. Воздействие двигательной активности на организм человека 40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§ 11. Природные и антропогенные факторы. влияющие па состав крови 48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§ 12. Иммунитет и здоровье 51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§ 13. Условия полноценного развития системы кровообращения 57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§ 14. Профилактика нарушений деятельности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сердечно-сосудистой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системы 61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15. Правильное дыхание 66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§ 16. Пища. Питательные вещества и природные пищевые компоненты — важный экологический фактор 69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S 17. Чужеродные примеси пищи. Профилактика вызываемых ими заболеваний 70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§ 18. Рациональное питание и культура здоровья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19. Воздействие солнечных лучей на кожу 83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§ 20. Температура окружающей среды и участие кожи в терморегуляции. Закаливание 86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§21. Средства и способы закачивания 89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22. Факторы, влияющие на развитие и функционирование нервной системы 93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§ 23. Условия нормального функционирования зрительного анализатора 96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§ 2 4. Внешние воздействия на органы слуха и равновесия 99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§ 25. Стресс как негативный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биосоциальный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фактор L08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S 26. Чувствительность к внешним воздействиям и тип высшей нервной деятельности 107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§ 27. Биоритмы и причины их нарушений 111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§ 28. Гигиенический режим сна — составляющая здорового образа жизни 116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S 29. Влияния окружающей среды на некоторые железы внутренней секреции 120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Глава III. Репродуктивное здоровье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S 30. Особенности развития организма юноши и летчики под действием биосоциальных факторов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31. Проблемы взросления и культура здоровья 125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§ 32. Факторы риска внутриутробного развития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§ 33.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Гендерные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роли 129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§ 34. Биологические и социальные причины заболеваний, передающихся ПОЛОВЫМ путем 131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§ 35. Ответственное поведение как социальный фактор 135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Заключение 137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Словарь терминов и понятий 139.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85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2"/>
          <p:cNvSpPr txBox="1">
            <a:spLocks noChangeArrowheads="1"/>
          </p:cNvSpPr>
          <p:nvPr/>
        </p:nvSpPr>
        <p:spPr bwMode="auto">
          <a:xfrm>
            <a:off x="3671888" y="404813"/>
            <a:ext cx="5472112" cy="56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defRPr sz="32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defRPr sz="28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FFFFCC"/>
              </a:buClr>
              <a:buSzPct val="70000"/>
              <a:buFont typeface="Wingdings" panose="05000000000000000000" pitchFamily="2" charset="2"/>
              <a:buChar char=""/>
              <a:defRPr sz="24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defTabSz="914400" eaLnBrk="1" hangingPunct="1">
              <a:lnSpc>
                <a:spcPts val="16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>
              <a:solidFill>
                <a:srgbClr val="0066CC"/>
              </a:solidFill>
              <a:latin typeface="Arial" panose="020B0604020202020204" pitchFamily="34" charset="0"/>
            </a:endParaRP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1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«Экология», 10-11 классы</a:t>
            </a:r>
            <a:r>
              <a:rPr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 </a:t>
            </a:r>
            <a:r>
              <a:rPr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Учебник (профильный уровень) (авторы:  Б.М. Миркин, Л.Г. Наумова,</a:t>
            </a:r>
          </a:p>
          <a:p>
            <a:pPr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С.В. Суматохин)</a:t>
            </a:r>
          </a:p>
          <a:p>
            <a:pPr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 Методическое пособие (авторы: С.В. Суматохин, Л.Г. Наумова)</a:t>
            </a:r>
          </a:p>
          <a:p>
            <a:pPr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sz="11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 учебнике рассмотрены вопросы </a:t>
            </a:r>
          </a:p>
          <a:p>
            <a:pPr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общей экологии </a:t>
            </a:r>
            <a:br>
              <a:rPr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altLang="ru-RU" sz="1100" i="1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экология видов, популяций, экосистем и биосферы), </a:t>
            </a:r>
            <a:b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- </a:t>
            </a:r>
            <a:r>
              <a:rPr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прикладной экологии </a:t>
            </a:r>
          </a:p>
          <a:p>
            <a:pPr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(сельскохозяйственная, городская, промышленная экология )</a:t>
            </a:r>
            <a:b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-</a:t>
            </a:r>
            <a:r>
              <a:rPr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социальной экологии </a:t>
            </a:r>
            <a:br>
              <a:rPr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(концепция устойчивого развития, глобальные экологические </a:t>
            </a:r>
            <a:b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проблемы и пр.)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Программа курса содержится в методическом пособии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</a:t>
            </a:r>
          </a:p>
        </p:txBody>
      </p:sp>
      <p:pic>
        <p:nvPicPr>
          <p:cNvPr id="80899" name="Picture 7" descr="FP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30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3288" name="Rectangle 8" descr="1585_100"/>
          <p:cNvSpPr>
            <a:spLocks noChangeArrowheads="1"/>
          </p:cNvSpPr>
          <p:nvPr/>
        </p:nvSpPr>
        <p:spPr bwMode="auto">
          <a:xfrm>
            <a:off x="827088" y="476250"/>
            <a:ext cx="2524125" cy="338455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defTabSz="914400" eaLnBrk="1" hangingPunct="1">
              <a:defRPr/>
            </a:pPr>
            <a:endParaRPr lang="ru-RU" sz="1600" b="1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80901" name="Picture 6" descr="1860_1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005263"/>
            <a:ext cx="196532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2" descr="C:\Documents and Settings\DolgenkovaNO\Рабочий стол\логотип ВГ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42"/>
          <a:stretch>
            <a:fillRect/>
          </a:stretch>
        </p:blipFill>
        <p:spPr bwMode="auto">
          <a:xfrm>
            <a:off x="6732588" y="5876925"/>
            <a:ext cx="31877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93223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ru-RU" dirty="0"/>
              <a:t>Выделение самостоятельного курса экологии имеет положительные и отрицательные аспекты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Последние связаны с опасностью локализации и фрагментарности экологических знаний в сознании учащихся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Необходим поиск оптимального объема и структуры всего содержания учебного материала в таком предмете.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14431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 </a:t>
            </a:r>
            <a:r>
              <a:rPr lang="ru-RU" sz="4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Смешанная модель </a:t>
            </a:r>
            <a:r>
              <a:rPr lang="ru-RU" dirty="0"/>
              <a:t>представляется наиболее перспективной.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этой модели содержание экологических знаний вводится с учетом особенностей традиционных учебных предметов, а также целостно в самостоятельных интегрированных предметах, которые предусматриваются для каждого этапа обучения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Для старших классов учитываются особенности профильного обучения.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зависимости от его специфики вариантами могут быть курсы как философско-гуманитарного типа, так и прикладного характера.</a:t>
            </a:r>
          </a:p>
        </p:txBody>
      </p:sp>
    </p:spTree>
    <p:extLst>
      <p:ext uri="{BB962C8B-B14F-4D97-AF65-F5344CB8AC3E}">
        <p14:creationId xmlns:p14="http://schemas.microsoft.com/office/powerpoint/2010/main" val="3042408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Практикум по общей экологии. 9 клас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421798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Прямоугольник 4"/>
          <p:cNvSpPr>
            <a:spLocks noChangeArrowheads="1"/>
          </p:cNvSpPr>
          <p:nvPr/>
        </p:nvSpPr>
        <p:spPr bwMode="auto">
          <a:xfrm>
            <a:off x="4572000" y="4572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u="sng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Практикум по общей экологии. 9 класс"/>
              </a:rPr>
              <a:t>Практикум по общей экологии. 9 класс</a:t>
            </a:r>
            <a:r>
              <a:rPr lang="ru-RU" altLang="ru-RU" sz="1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2009 г., Степанчук Н.А.</a:t>
            </a:r>
          </a:p>
        </p:txBody>
      </p:sp>
      <p:sp>
        <p:nvSpPr>
          <p:cNvPr id="21508" name="Прямоугольник 5"/>
          <p:cNvSpPr>
            <a:spLocks noChangeArrowheads="1"/>
          </p:cNvSpPr>
          <p:nvPr/>
        </p:nvSpPr>
        <p:spPr bwMode="auto">
          <a:xfrm>
            <a:off x="4572000" y="2133600"/>
            <a:ext cx="4572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Предлагаемый курс по выбору Практикум по общей экологии для учащихся 9 класса в полной мере соответствует положениям концепции предпрофильной подготовки. Он может быть продолжен в 10-11 классах при выборе учащимися химико-биологического профиля. </a:t>
            </a:r>
          </a:p>
        </p:txBody>
      </p:sp>
    </p:spTree>
    <p:extLst>
      <p:ext uri="{BB962C8B-B14F-4D97-AF65-F5344CB8AC3E}">
        <p14:creationId xmlns:p14="http://schemas.microsoft.com/office/powerpoint/2010/main" val="263193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4008" y="404664"/>
            <a:ext cx="4320480" cy="6453336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 smtClean="0"/>
              <a:t>Кучменко</a:t>
            </a:r>
            <a:r>
              <a:rPr lang="ru-RU" dirty="0" smtClean="0"/>
              <a:t> В.С. Экология. Биосфера и человечество. 9 класс. </a:t>
            </a:r>
          </a:p>
          <a:p>
            <a:r>
              <a:rPr lang="ru-RU" dirty="0" smtClean="0"/>
              <a:t>Рабочая тетрадь. (ФГОС)</a:t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>Рабочая тетрадь разработана к учебному пособию «Биосфера и человечество» для учащихся 9 класса общеобразовательных учреждений (авторы: И.М. Швец, Н.А. </a:t>
            </a:r>
            <a:r>
              <a:rPr lang="ru-RU" dirty="0" err="1" smtClean="0"/>
              <a:t>Добротина</a:t>
            </a:r>
            <a:r>
              <a:rPr lang="ru-RU" dirty="0" smtClean="0"/>
              <a:t>). </a:t>
            </a:r>
          </a:p>
          <a:p>
            <a:endParaRPr lang="ru-RU" dirty="0"/>
          </a:p>
          <a:p>
            <a:r>
              <a:rPr lang="ru-RU" dirty="0" smtClean="0"/>
              <a:t>Предлагаемые в ней задания соответствуют названным разделам пособия. Тетрадь предназначена для самостоятельной работы учащихся на уроках и при выполнении домашних заданий.</a:t>
            </a:r>
          </a:p>
          <a:p>
            <a:endParaRPr lang="ru-RU" dirty="0"/>
          </a:p>
        </p:txBody>
      </p:sp>
      <p:pic>
        <p:nvPicPr>
          <p:cNvPr id="16386" name="Picture 2" descr="C:\Users\настя\Pictures\1183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999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21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5148064" y="0"/>
            <a:ext cx="3995936" cy="66693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486003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Экология человека, 8 класс, Культура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здоровья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Федорова М.З.,</a:t>
            </a:r>
          </a:p>
          <a:p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Кумченко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В.С., Воронина Г.А., 2012.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пособии рассматриваются вопросы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приспособления организма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человека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 различным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экологическим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условиям, 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также влияния природных и антропогенных факторов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здоровье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Большое внимание уделяется основам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здорового образа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жизни. В книгу включены лабораторные работы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 оценке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функционального состояния организма,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которые помогут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выработать программу сохранения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укрепления здоровья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Материалы по проектной деятельности позволят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разнообразить формы организации учебного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процесса, расширить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рамки учебного предмета.</a:t>
            </a:r>
          </a:p>
        </p:txBody>
      </p:sp>
    </p:spTree>
    <p:extLst>
      <p:ext uri="{BB962C8B-B14F-4D97-AF65-F5344CB8AC3E}">
        <p14:creationId xmlns:p14="http://schemas.microsoft.com/office/powerpoint/2010/main" val="104705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Причины создания концепции: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800" dirty="0"/>
              <a:t>4</a:t>
            </a:r>
            <a:r>
              <a:rPr lang="ru-RU" sz="2800" dirty="0" smtClean="0"/>
              <a:t> Антропогенных экологических кризисов в природе;</a:t>
            </a:r>
          </a:p>
          <a:p>
            <a:r>
              <a:rPr lang="ru-RU" sz="2800" dirty="0" smtClean="0"/>
              <a:t>Укоренившиеся </a:t>
            </a:r>
            <a:r>
              <a:rPr lang="ru-RU" sz="2800" dirty="0"/>
              <a:t>тенденции потребительского отношения к природе в сознании значительной массы различных слоев населения: разрушение позитивных народных традиций разумного природопользования;</a:t>
            </a:r>
          </a:p>
          <a:p>
            <a:endParaRPr lang="ru-RU" sz="2800" dirty="0"/>
          </a:p>
          <a:p>
            <a:r>
              <a:rPr lang="ru-RU" sz="2800" dirty="0"/>
              <a:t>Бедственное и кризисное состояние экономики и природной среды;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8458200" y="228600"/>
            <a:ext cx="381000" cy="381000"/>
          </a:xfrm>
          <a:prstGeom prst="rect">
            <a:avLst/>
          </a:prstGeom>
          <a:solidFill>
            <a:schemeClr val="bg1"/>
          </a:solidFill>
          <a:ln w="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4191000" y="1371600"/>
            <a:ext cx="441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defRPr sz="32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defRPr sz="28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FFFFCC"/>
              </a:buClr>
              <a:buSzPct val="70000"/>
              <a:buFont typeface="Wingdings" panose="05000000000000000000" pitchFamily="2" charset="2"/>
              <a:buChar char=""/>
              <a:defRPr sz="24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7043" name="Text Box 6"/>
          <p:cNvSpPr txBox="1">
            <a:spLocks noChangeArrowheads="1"/>
          </p:cNvSpPr>
          <p:nvPr/>
        </p:nvSpPr>
        <p:spPr bwMode="auto">
          <a:xfrm>
            <a:off x="3924300" y="908050"/>
            <a:ext cx="5111750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defRPr sz="32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defRPr sz="28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FFFFCC"/>
              </a:buClr>
              <a:buSzPct val="70000"/>
              <a:buFont typeface="Wingdings" panose="05000000000000000000" pitchFamily="2" charset="2"/>
              <a:buChar char=""/>
              <a:defRPr sz="24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defTabSz="914400" eaLnBrk="1" hangingPunct="1">
              <a:lnSpc>
                <a:spcPts val="12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sz="11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914400" eaLnBrk="1" hangingPunct="1">
              <a:lnSpc>
                <a:spcPts val="12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sz="1100">
              <a:solidFill>
                <a:srgbClr val="CC3300"/>
              </a:solidFill>
              <a:latin typeface="Arial" panose="020B0604020202020204" pitchFamily="34" charset="0"/>
            </a:endParaRPr>
          </a:p>
          <a:p>
            <a:pPr defTabSz="914400" eaLnBrk="1" hangingPunct="1">
              <a:lnSpc>
                <a:spcPts val="12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sz="11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•«</a:t>
            </a:r>
            <a:r>
              <a:rPr lang="ru-RU" altLang="ru-RU" sz="1600" b="1">
                <a:solidFill>
                  <a:schemeClr val="tx1"/>
                </a:solidFill>
                <a:latin typeface="Arial" panose="020B0604020202020204" pitchFamily="34" charset="0"/>
              </a:rPr>
              <a:t>Основы рационального питания</a:t>
            </a: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». 10–11 классы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>
                <a:solidFill>
                  <a:schemeClr val="tx1"/>
                </a:solidFill>
                <a:latin typeface="Arial" panose="020B0604020202020204" pitchFamily="34" charset="0"/>
              </a:rPr>
              <a:t>     </a:t>
            </a: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Учебное пособие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    (автор Г.А. Воронина)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    </a:t>
            </a:r>
            <a:r>
              <a:rPr lang="ru-RU" altLang="ru-RU" sz="1200">
                <a:solidFill>
                  <a:schemeClr val="tx1"/>
                </a:solidFill>
                <a:latin typeface="Arial" panose="020B0604020202020204" pitchFamily="34" charset="0"/>
              </a:rPr>
              <a:t>Материал пособия дополняет и расширяет знания учащихся по биологии,</a:t>
            </a:r>
            <a:br>
              <a:rPr lang="ru-RU" altLang="ru-RU" sz="12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altLang="ru-RU" sz="1200">
                <a:solidFill>
                  <a:schemeClr val="tx1"/>
                </a:solidFill>
                <a:latin typeface="Arial" panose="020B0604020202020204" pitchFamily="34" charset="0"/>
              </a:rPr>
              <a:t>     формирует навыки здорового образа жизни. 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>
                <a:solidFill>
                  <a:schemeClr val="tx1"/>
                </a:solidFill>
                <a:latin typeface="Arial" panose="020B0604020202020204" pitchFamily="34" charset="0"/>
              </a:rPr>
              <a:t>Издание содержит устоявшиеся данные о значении и необходимом количестве основных компонентов пищи для людей разного возраста, а также о гигиене питания. Представлены материалы о возможном загрязнении продуктов питания, рассматриваются вопросы рационального питания с учетом экологических аспектов.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914400" eaLnBrk="1" hangingPunct="1">
              <a:lnSpc>
                <a:spcPts val="12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914400" eaLnBrk="1" hangingPunct="1">
              <a:lnSpc>
                <a:spcPts val="12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•  </a:t>
            </a: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«</a:t>
            </a:r>
            <a:r>
              <a:rPr lang="ru-RU" altLang="ru-RU" sz="1600" b="1">
                <a:solidFill>
                  <a:schemeClr val="tx1"/>
                </a:solidFill>
                <a:latin typeface="Arial" panose="020B0604020202020204" pitchFamily="34" charset="0"/>
              </a:rPr>
              <a:t>Анатомия и физиология нервной системы</a:t>
            </a: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». </a:t>
            </a: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10–11 классы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   </a:t>
            </a:r>
            <a:r>
              <a:rPr lang="ru-RU" altLang="ru-RU" sz="1100" i="1">
                <a:solidFill>
                  <a:schemeClr val="tx1"/>
                </a:solidFill>
                <a:latin typeface="Arial" panose="020B0604020202020204" pitchFamily="34" charset="0"/>
              </a:rPr>
              <a:t>(автор О.В. Петунин)</a:t>
            </a:r>
          </a:p>
          <a:p>
            <a:pPr defTabSz="914400" eaLnBrk="1" hangingPunct="1">
              <a:lnSpc>
                <a:spcPts val="12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   Учебное пособие</a:t>
            </a:r>
          </a:p>
          <a:p>
            <a:pPr defTabSz="914400" eaLnBrk="1" hangingPunct="1">
              <a:lnSpc>
                <a:spcPts val="12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   Методическое пособие</a:t>
            </a:r>
          </a:p>
          <a:p>
            <a:pPr defTabSz="914400" eaLnBrk="1" hangingPunct="1">
              <a:spcBef>
                <a:spcPct val="40000"/>
              </a:spcBef>
              <a:buClrTx/>
              <a:buSzTx/>
              <a:buFontTx/>
              <a:buNone/>
            </a:pPr>
            <a:r>
              <a:rPr lang="ru-RU" altLang="ru-RU" sz="1000">
                <a:solidFill>
                  <a:schemeClr val="tx1"/>
                </a:solidFill>
                <a:latin typeface="Arial" panose="020B0604020202020204" pitchFamily="34" charset="0"/>
              </a:rPr>
              <a:t>     </a:t>
            </a:r>
            <a:r>
              <a:rPr lang="ru-RU" altLang="ru-RU" sz="1200">
                <a:solidFill>
                  <a:schemeClr val="tx1"/>
                </a:solidFill>
                <a:latin typeface="Arial" panose="020B0604020202020204" pitchFamily="34" charset="0"/>
              </a:rPr>
              <a:t>Материал пособий освещает основные вопросы строения </a:t>
            </a:r>
            <a:br>
              <a:rPr lang="ru-RU" altLang="ru-RU" sz="12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altLang="ru-RU" sz="1200">
                <a:solidFill>
                  <a:schemeClr val="tx1"/>
                </a:solidFill>
                <a:latin typeface="Arial" panose="020B0604020202020204" pitchFamily="34" charset="0"/>
              </a:rPr>
              <a:t>     и функционирования нервной системы и анализаторов человеческого</a:t>
            </a:r>
            <a:br>
              <a:rPr lang="ru-RU" altLang="ru-RU" sz="12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altLang="ru-RU" sz="1200">
                <a:solidFill>
                  <a:schemeClr val="tx1"/>
                </a:solidFill>
                <a:latin typeface="Arial" panose="020B0604020202020204" pitchFamily="34" charset="0"/>
              </a:rPr>
              <a:t>     организма.</a:t>
            </a:r>
            <a:r>
              <a:rPr lang="ru-RU" altLang="ru-RU" sz="12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defTabSz="914400" eaLnBrk="1" hangingPunct="1">
              <a:spcBef>
                <a:spcPct val="40000"/>
              </a:spcBef>
              <a:buClrTx/>
              <a:buSzTx/>
              <a:buFontTx/>
              <a:buNone/>
            </a:pPr>
            <a:r>
              <a:rPr lang="ru-RU" altLang="ru-RU" sz="1200">
                <a:solidFill>
                  <a:schemeClr val="tx1"/>
                </a:solidFill>
                <a:latin typeface="Arial" panose="020B0604020202020204" pitchFamily="34" charset="0"/>
              </a:rPr>
              <a:t>Пособие для учителя содержит два варианта программы и планирования элективного курса: для предпрофильной подготовки учащихся 9 класса и профильной школы для 10-11 классов, а также поурочные методические рекомендации к проведению занятий.</a:t>
            </a:r>
          </a:p>
          <a:p>
            <a:pPr defTabSz="914400" eaLnBrk="1" hangingPunct="1">
              <a:lnSpc>
                <a:spcPts val="12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7044" name="Text Box 8"/>
          <p:cNvSpPr txBox="1">
            <a:spLocks noChangeArrowheads="1"/>
          </p:cNvSpPr>
          <p:nvPr/>
        </p:nvSpPr>
        <p:spPr bwMode="auto">
          <a:xfrm>
            <a:off x="4140200" y="260350"/>
            <a:ext cx="47244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defRPr sz="32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defRPr sz="28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FFFFCC"/>
              </a:buClr>
              <a:buSzPct val="70000"/>
              <a:buFont typeface="Wingdings" panose="05000000000000000000" pitchFamily="2" charset="2"/>
              <a:buChar char=""/>
              <a:defRPr sz="24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defTabSz="914400" eaLnBrk="1" hangingPunct="1">
              <a:lnSpc>
                <a:spcPts val="16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solidFill>
                  <a:schemeClr val="bg2"/>
                </a:solidFill>
                <a:latin typeface="Arial" panose="020B0604020202020204" pitchFamily="34" charset="0"/>
              </a:rPr>
              <a:t>Серия </a:t>
            </a:r>
            <a:r>
              <a:rPr lang="ru-RU" altLang="ru-RU" sz="1600" b="1">
                <a:solidFill>
                  <a:srgbClr val="0066CC"/>
                </a:solidFill>
                <a:latin typeface="Arial" panose="020B0604020202020204" pitchFamily="34" charset="0"/>
              </a:rPr>
              <a:t>«Библиотека элективных курсов»</a:t>
            </a:r>
          </a:p>
        </p:txBody>
      </p:sp>
      <p:pic>
        <p:nvPicPr>
          <p:cNvPr id="87045" name="Picture 11" descr="355_10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00438"/>
            <a:ext cx="2036762" cy="2727325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6" descr="361_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221163"/>
            <a:ext cx="18288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9" descr="149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33375"/>
            <a:ext cx="2087563" cy="27368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2" descr="C:\Documents and Settings\DolgenkovaNO\Рабочий стол\логотип ВГ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42"/>
          <a:stretch>
            <a:fillRect/>
          </a:stretch>
        </p:blipFill>
        <p:spPr bwMode="auto">
          <a:xfrm>
            <a:off x="-1044575" y="188913"/>
            <a:ext cx="31877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683811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5"/>
          <p:cNvSpPr txBox="1">
            <a:spLocks noChangeArrowheads="1"/>
          </p:cNvSpPr>
          <p:nvPr/>
        </p:nvSpPr>
        <p:spPr bwMode="auto">
          <a:xfrm>
            <a:off x="4191000" y="1371600"/>
            <a:ext cx="441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defRPr sz="32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defRPr sz="28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FFFFCC"/>
              </a:buClr>
              <a:buSzPct val="70000"/>
              <a:buFont typeface="Wingdings" panose="05000000000000000000" pitchFamily="2" charset="2"/>
              <a:buChar char=""/>
              <a:defRPr sz="24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9091" name="Text Box 6"/>
          <p:cNvSpPr txBox="1">
            <a:spLocks noChangeArrowheads="1"/>
          </p:cNvSpPr>
          <p:nvPr/>
        </p:nvSpPr>
        <p:spPr bwMode="auto">
          <a:xfrm>
            <a:off x="4211638" y="762000"/>
            <a:ext cx="4681537" cy="566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defRPr sz="32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defRPr sz="28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FFFFCC"/>
              </a:buClr>
              <a:buSzPct val="70000"/>
              <a:buFont typeface="Wingdings" panose="05000000000000000000" pitchFamily="2" charset="2"/>
              <a:buChar char=""/>
              <a:defRPr sz="24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defTabSz="914400" eaLnBrk="1" hangingPunct="1">
              <a:lnSpc>
                <a:spcPts val="12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sz="11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914400" eaLnBrk="1" hangingPunct="1">
              <a:lnSpc>
                <a:spcPts val="12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•  </a:t>
            </a:r>
            <a:r>
              <a:rPr lang="ru-RU" altLang="ru-RU" sz="1600" b="1">
                <a:solidFill>
                  <a:schemeClr val="tx1"/>
                </a:solidFill>
                <a:latin typeface="Arial" panose="020B0604020202020204" pitchFamily="34" charset="0"/>
              </a:rPr>
              <a:t>Экология в экспериментах.</a:t>
            </a: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10–11 классы</a:t>
            </a:r>
          </a:p>
          <a:p>
            <a:pPr defTabSz="914400" eaLnBrk="1" hangingPunct="1">
              <a:lnSpc>
                <a:spcPts val="12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i="1">
                <a:solidFill>
                  <a:schemeClr val="tx1"/>
                </a:solidFill>
                <a:latin typeface="Arial" panose="020B0604020202020204" pitchFamily="34" charset="0"/>
              </a:rPr>
              <a:t>    (авторы: Г.А. Нечаева, Е.И. Федорос)</a:t>
            </a:r>
          </a:p>
          <a:p>
            <a:pPr defTabSz="914400" eaLnBrk="1" hangingPunct="1">
              <a:lnSpc>
                <a:spcPts val="12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   Учебное пособие</a:t>
            </a:r>
          </a:p>
          <a:p>
            <a:pPr defTabSz="914400" eaLnBrk="1" hangingPunct="1">
              <a:lnSpc>
                <a:spcPts val="12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   Методическое пособие</a:t>
            </a:r>
          </a:p>
          <a:p>
            <a:pPr defTabSz="914400" eaLnBrk="1" hangingPunct="1">
              <a:lnSpc>
                <a:spcPts val="1200"/>
              </a:lnSpc>
              <a:spcBef>
                <a:spcPct val="40000"/>
              </a:spcBef>
              <a:buClrTx/>
              <a:buSzTx/>
              <a:buFontTx/>
              <a:buNone/>
            </a:pPr>
            <a:r>
              <a:rPr lang="ru-RU" altLang="ru-RU" sz="1000">
                <a:solidFill>
                  <a:schemeClr val="tx1"/>
                </a:solidFill>
                <a:latin typeface="Arial" panose="020B0604020202020204" pitchFamily="34" charset="0"/>
              </a:rPr>
              <a:t>     </a:t>
            </a:r>
            <a:r>
              <a:rPr lang="ru-RU" altLang="ru-RU" sz="1200">
                <a:solidFill>
                  <a:schemeClr val="tx1"/>
                </a:solidFill>
                <a:latin typeface="Arial" panose="020B0604020202020204" pitchFamily="34" charset="0"/>
              </a:rPr>
              <a:t>Содержание пособий включает теоретические основы планирования</a:t>
            </a:r>
            <a:br>
              <a:rPr lang="ru-RU" altLang="ru-RU" sz="12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altLang="ru-RU" sz="1200">
                <a:solidFill>
                  <a:schemeClr val="tx1"/>
                </a:solidFill>
                <a:latin typeface="Arial" panose="020B0604020202020204" pitchFamily="34" charset="0"/>
              </a:rPr>
              <a:t>и организации научно-исследовательской деятельности в области</a:t>
            </a:r>
            <a:br>
              <a:rPr lang="ru-RU" altLang="ru-RU" sz="12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altLang="ru-RU" sz="1200">
                <a:solidFill>
                  <a:schemeClr val="tx1"/>
                </a:solidFill>
                <a:latin typeface="Arial" panose="020B0604020202020204" pitchFamily="34" charset="0"/>
              </a:rPr>
              <a:t>классической экологии, а также основы общей экологии. </a:t>
            </a:r>
          </a:p>
          <a:p>
            <a:pPr defTabSz="914400" eaLnBrk="1" hangingPunct="1">
              <a:lnSpc>
                <a:spcPts val="1200"/>
              </a:lnSpc>
              <a:spcBef>
                <a:spcPct val="40000"/>
              </a:spcBef>
              <a:buClrTx/>
              <a:buSzTx/>
              <a:buFontTx/>
              <a:buNone/>
            </a:pPr>
            <a:r>
              <a:rPr lang="ru-RU" altLang="ru-RU" sz="1200">
                <a:solidFill>
                  <a:schemeClr val="tx1"/>
                </a:solidFill>
                <a:latin typeface="Arial" panose="020B0604020202020204" pitchFamily="34" charset="0"/>
              </a:rPr>
              <a:t>Дополнено словарем терминов и системой вопросов и заданий, позволяющих использовать пособие как самоучитель.</a:t>
            </a:r>
          </a:p>
          <a:p>
            <a:pPr defTabSz="914400" eaLnBrk="1" hangingPunct="1">
              <a:lnSpc>
                <a:spcPts val="12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914400">
              <a:spcBef>
                <a:spcPct val="0"/>
              </a:spcBef>
              <a:buClr>
                <a:srgbClr val="EAEAEA"/>
              </a:buClr>
              <a:buSzPct val="100000"/>
              <a:buFont typeface="Arial" panose="020B0604020202020204" pitchFamily="34" charset="0"/>
              <a:buNone/>
            </a:pPr>
            <a:r>
              <a:rPr lang="ru-RU" altLang="ru-RU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ru-RU" altLang="ru-RU" sz="1600" b="1">
                <a:solidFill>
                  <a:schemeClr val="tx1"/>
                </a:solidFill>
                <a:latin typeface="Arial" panose="020B0604020202020204" pitchFamily="34" charset="0"/>
              </a:rPr>
              <a:t>Геоэкология окружающей среды</a:t>
            </a: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ru-RU" altLang="ru-RU" sz="1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10-11 классы</a:t>
            </a:r>
          </a:p>
          <a:p>
            <a:pPr defTabSz="914400">
              <a:spcBef>
                <a:spcPct val="0"/>
              </a:spcBef>
              <a:buClr>
                <a:srgbClr val="EAEAEA"/>
              </a:buClr>
              <a:buSzPct val="100000"/>
              <a:buFont typeface="Arial" panose="020B0604020202020204" pitchFamily="34" charset="0"/>
              <a:buNone/>
            </a:pPr>
            <a:r>
              <a:rPr lang="ru-RU" altLang="ru-RU" sz="1000">
                <a:solidFill>
                  <a:schemeClr val="tx1"/>
                </a:solidFill>
                <a:latin typeface="Arial" panose="020B0604020202020204" pitchFamily="34" charset="0"/>
              </a:rPr>
              <a:t>Учебное пособие (автор Винокурова Н.Ф.,Кочуров Б.И.,Смирнова В.М.)</a:t>
            </a:r>
          </a:p>
          <a:p>
            <a:pPr defTabSz="914400">
              <a:spcBef>
                <a:spcPct val="0"/>
              </a:spcBef>
              <a:buClr>
                <a:srgbClr val="EAEAEA"/>
              </a:buClr>
              <a:buSzPct val="100000"/>
              <a:buFont typeface="Arial" panose="020B0604020202020204" pitchFamily="34" charset="0"/>
              <a:buNone/>
            </a:pPr>
            <a:r>
              <a:rPr lang="ru-RU" altLang="ru-RU" sz="1000">
                <a:solidFill>
                  <a:schemeClr val="tx1"/>
                </a:solidFill>
                <a:latin typeface="Arial" panose="020B0604020202020204" pitchFamily="34" charset="0"/>
              </a:rPr>
              <a:t>В пособии рассмотрены геоэкологические проблемы, возникающие при взаимодействии человека и ландшафта. Издание  реализует современную культурно-творческую модель образования, предполагающую развитие созидательной деятельности учащихся профильных школ, лицеев, колледжей.</a:t>
            </a:r>
          </a:p>
          <a:p>
            <a:pPr defTabSz="914400">
              <a:spcBef>
                <a:spcPct val="0"/>
              </a:spcBef>
              <a:buClr>
                <a:srgbClr val="EAEAEA"/>
              </a:buClr>
              <a:buSzPct val="100000"/>
              <a:buFont typeface="Arial" panose="020B0604020202020204" pitchFamily="34" charset="0"/>
              <a:buNone/>
            </a:pPr>
            <a:r>
              <a:rPr lang="ru-RU" altLang="ru-RU" sz="1000">
                <a:solidFill>
                  <a:schemeClr val="tx1"/>
                </a:solidFill>
                <a:latin typeface="Arial" panose="020B0604020202020204" pitchFamily="34" charset="0"/>
              </a:rPr>
              <a:t>• «Геоэкология». 10-11 классы</a:t>
            </a:r>
          </a:p>
          <a:p>
            <a:pPr defTabSz="914400">
              <a:spcBef>
                <a:spcPct val="0"/>
              </a:spcBef>
              <a:buClr>
                <a:srgbClr val="EAEAEA"/>
              </a:buClr>
              <a:buSzPct val="100000"/>
              <a:buFont typeface="Arial" panose="020B0604020202020204" pitchFamily="34" charset="0"/>
              <a:buNone/>
            </a:pPr>
            <a:r>
              <a:rPr lang="ru-RU" altLang="ru-RU" sz="1000">
                <a:solidFill>
                  <a:schemeClr val="tx1"/>
                </a:solidFill>
                <a:latin typeface="Arial" panose="020B0604020202020204" pitchFamily="34" charset="0"/>
              </a:rPr>
              <a:t>Учебное пособие (автор Розанов Л.Л.)</a:t>
            </a:r>
          </a:p>
          <a:p>
            <a:pPr defTabSz="914400">
              <a:spcBef>
                <a:spcPct val="0"/>
              </a:spcBef>
              <a:buClr>
                <a:srgbClr val="EAEAEA"/>
              </a:buClr>
              <a:buSzPct val="100000"/>
              <a:buFont typeface="Arial" panose="020B0604020202020204" pitchFamily="34" charset="0"/>
              <a:buNone/>
            </a:pPr>
            <a:r>
              <a:rPr lang="ru-RU" altLang="ru-RU" sz="1000">
                <a:solidFill>
                  <a:schemeClr val="tx1"/>
                </a:solidFill>
                <a:latin typeface="Arial" panose="020B0604020202020204" pitchFamily="34" charset="0"/>
              </a:rPr>
              <a:t>В книге приводятся основные геоэкологические критерии состояния окружающей среды, излагается минимум доступных</a:t>
            </a:r>
            <a:r>
              <a:rPr lang="ru-RU" altLang="ru-RU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000">
                <a:solidFill>
                  <a:schemeClr val="tx1"/>
                </a:solidFill>
                <a:latin typeface="Arial" panose="020B0604020202020204" pitchFamily="34" charset="0"/>
              </a:rPr>
              <a:t>представлений о ее слагаемых и нарушениях. Содержит тематическое планирование изучения окружающей среды в различных школьных курсах. Поурочное планирование профильного курса «Геоэкология». Рекомендации по выполнению школьного исследовательского проекта по курсу «Введение в геоэкологию»</a:t>
            </a:r>
          </a:p>
          <a:p>
            <a:pPr defTabSz="914400" eaLnBrk="1" hangingPunct="1">
              <a:lnSpc>
                <a:spcPts val="12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sz="10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914400" eaLnBrk="1" hangingPunct="1">
              <a:lnSpc>
                <a:spcPts val="12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sz="11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914400" eaLnBrk="1" hangingPunct="1">
              <a:lnSpc>
                <a:spcPts val="12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sz="10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914400" eaLnBrk="1" hangingPunct="1">
              <a:lnSpc>
                <a:spcPts val="12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sz="1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9092" name="Text Box 8"/>
          <p:cNvSpPr txBox="1">
            <a:spLocks noChangeArrowheads="1"/>
          </p:cNvSpPr>
          <p:nvPr/>
        </p:nvSpPr>
        <p:spPr bwMode="auto">
          <a:xfrm>
            <a:off x="4140200" y="260350"/>
            <a:ext cx="47244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defRPr sz="32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defRPr sz="28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FFFFCC"/>
              </a:buClr>
              <a:buSzPct val="70000"/>
              <a:buFont typeface="Wingdings" panose="05000000000000000000" pitchFamily="2" charset="2"/>
              <a:buChar char=""/>
              <a:defRPr sz="24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defTabSz="914400" eaLnBrk="1" hangingPunct="1">
              <a:lnSpc>
                <a:spcPts val="16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solidFill>
                  <a:schemeClr val="bg2"/>
                </a:solidFill>
                <a:latin typeface="Arial" panose="020B0604020202020204" pitchFamily="34" charset="0"/>
              </a:rPr>
              <a:t>Серия </a:t>
            </a:r>
            <a:r>
              <a:rPr lang="ru-RU" altLang="ru-RU" sz="1600" b="1">
                <a:solidFill>
                  <a:srgbClr val="0066CC"/>
                </a:solidFill>
                <a:latin typeface="Arial" panose="020B0604020202020204" pitchFamily="34" charset="0"/>
              </a:rPr>
              <a:t>«Библиотека элективных курсов»</a:t>
            </a:r>
          </a:p>
        </p:txBody>
      </p:sp>
      <p:pic>
        <p:nvPicPr>
          <p:cNvPr id="89093" name="Picture 9" descr="84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2036762" cy="2727325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7" descr="844_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052513"/>
            <a:ext cx="1804988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9" descr="128_1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81413"/>
            <a:ext cx="1947863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10" descr="186_1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4365625"/>
            <a:ext cx="17637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7" name="Picture 2" descr="C:\Documents and Settings\DolgenkovaNO\Рабочий стол\логотип ВГ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42"/>
          <a:stretch>
            <a:fillRect/>
          </a:stretch>
        </p:blipFill>
        <p:spPr bwMode="auto">
          <a:xfrm>
            <a:off x="6732588" y="5876925"/>
            <a:ext cx="31877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171788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4140200" y="263525"/>
            <a:ext cx="4895850" cy="536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defRPr sz="32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defRPr sz="28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FFFFCC"/>
              </a:buClr>
              <a:buSzPct val="70000"/>
              <a:buFont typeface="Wingdings" panose="05000000000000000000" pitchFamily="2" charset="2"/>
              <a:buChar char=""/>
              <a:defRPr sz="24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defTabSz="914400" eaLnBrk="1" hangingPunct="1">
              <a:lnSpc>
                <a:spcPts val="16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solidFill>
                  <a:srgbClr val="0066CC"/>
                </a:solidFill>
                <a:latin typeface="Arial" panose="020B0604020202020204" pitchFamily="34" charset="0"/>
              </a:rPr>
              <a:t>Экология</a:t>
            </a:r>
          </a:p>
          <a:p>
            <a:pPr defTabSz="914400" eaLnBrk="1" hangingPunct="1">
              <a:lnSpc>
                <a:spcPts val="16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>
              <a:solidFill>
                <a:srgbClr val="0066CC"/>
              </a:solidFill>
              <a:latin typeface="Arial" panose="020B0604020202020204" pitchFamily="34" charset="0"/>
            </a:endParaRPr>
          </a:p>
          <a:p>
            <a:pPr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Серия </a:t>
            </a:r>
            <a:r>
              <a:rPr lang="ru-RU" altLang="ru-RU" sz="1600" b="1">
                <a:solidFill>
                  <a:schemeClr val="tx1"/>
                </a:solidFill>
                <a:latin typeface="Arial" panose="020B0604020202020204" pitchFamily="34" charset="0"/>
              </a:rPr>
              <a:t>«Определители»</a:t>
            </a:r>
            <a:r>
              <a:rPr lang="ru-RU" altLang="ru-RU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br>
              <a:rPr lang="ru-RU" altLang="ru-RU" sz="16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Наглядные пособия, 6–11 классы</a:t>
            </a:r>
          </a:p>
          <a:p>
            <a:pPr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i="1">
                <a:solidFill>
                  <a:schemeClr val="tx1"/>
                </a:solidFill>
                <a:latin typeface="Arial" panose="020B0604020202020204" pitchFamily="34" charset="0"/>
              </a:rPr>
              <a:t>Автор  А.С. Боголюбов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1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Основное назначение определителей для 6–11 классов – помочь начинающим исследователям природы узнать научные названия самых распространенных травянистых растений, кустарников, кустарничков, лиан и деревьев, встречающихся в средней полосе России в разное время года.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1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1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914400" eaLnBrk="1" hangingPunct="1">
              <a:lnSpc>
                <a:spcPct val="120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•  «Определитель травянистых растений по цветкам.</a:t>
            </a:r>
            <a:b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    Раннецветущие растения»</a:t>
            </a:r>
          </a:p>
          <a:p>
            <a:pPr defTabSz="914400" eaLnBrk="1" hangingPunct="1">
              <a:lnSpc>
                <a:spcPct val="120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•  «Определитель травянистых растений по цветкам. </a:t>
            </a:r>
            <a:b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    Растения водоемов и заболоченных лугов»</a:t>
            </a:r>
          </a:p>
          <a:p>
            <a:pPr defTabSz="914400" eaLnBrk="1" hangingPunct="1">
              <a:lnSpc>
                <a:spcPct val="120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•  «Определитель травянистых растений по цветкам. </a:t>
            </a:r>
            <a:b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    Растения лугов и полей»</a:t>
            </a:r>
          </a:p>
          <a:p>
            <a:pPr defTabSz="914400" eaLnBrk="1" hangingPunct="1">
              <a:lnSpc>
                <a:spcPct val="120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•  «Определитель травянистых растений  по цветкам. </a:t>
            </a:r>
            <a:b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    Растения лесов»</a:t>
            </a:r>
          </a:p>
          <a:p>
            <a:pPr defTabSz="914400" eaLnBrk="1" hangingPunct="1">
              <a:lnSpc>
                <a:spcPct val="120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•  «Определитель деревьев в весенне-летний период»</a:t>
            </a:r>
          </a:p>
          <a:p>
            <a:pPr defTabSz="914400" eaLnBrk="1" hangingPunct="1">
              <a:lnSpc>
                <a:spcPct val="120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•  «Определитель деревьев в осенне-зимний период»</a:t>
            </a:r>
          </a:p>
          <a:p>
            <a:pPr defTabSz="914400" eaLnBrk="1" hangingPunct="1">
              <a:lnSpc>
                <a:spcPct val="120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•  «Определитель кустарников в осенне-зимний период»</a:t>
            </a:r>
          </a:p>
          <a:p>
            <a:pPr defTabSz="914400" eaLnBrk="1" hangingPunct="1">
              <a:lnSpc>
                <a:spcPct val="120000"/>
              </a:lnSpc>
              <a:spcBef>
                <a:spcPct val="30000"/>
              </a:spcBef>
              <a:buClrTx/>
              <a:buSz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•  «Определитель кустарников в весенне-летний период»</a:t>
            </a:r>
            <a:r>
              <a:rPr lang="ru-RU" altLang="ru-RU" sz="1100" i="1">
                <a:solidFill>
                  <a:schemeClr val="tx1"/>
                </a:solidFill>
                <a:latin typeface="Arial" panose="020B0604020202020204" pitchFamily="34" charset="0"/>
              </a:rPr>
              <a:t>     </a:t>
            </a:r>
          </a:p>
        </p:txBody>
      </p:sp>
      <p:pic>
        <p:nvPicPr>
          <p:cNvPr id="91139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1801813" cy="23939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765175"/>
            <a:ext cx="1801812" cy="23939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54388"/>
            <a:ext cx="1801813" cy="23939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8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354388"/>
            <a:ext cx="1801812" cy="23939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10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5800">
            <a:off x="1150938" y="2157413"/>
            <a:ext cx="1801812" cy="23939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2" descr="C:\Documents and Settings\DolgenkovaNO\Рабочий стол\логотип ВГ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42"/>
          <a:stretch>
            <a:fillRect/>
          </a:stretch>
        </p:blipFill>
        <p:spPr bwMode="auto">
          <a:xfrm>
            <a:off x="6732588" y="5876925"/>
            <a:ext cx="31877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06915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4140200" y="263525"/>
            <a:ext cx="5003800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EEC85E"/>
              </a:buClr>
              <a:buSzPct val="70000"/>
              <a:buFont typeface="Wingdings" panose="05000000000000000000" pitchFamily="2" charset="2"/>
              <a:buChar char=""/>
              <a:defRPr sz="32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defRPr sz="28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FFFFCC"/>
              </a:buClr>
              <a:buSzPct val="70000"/>
              <a:buFont typeface="Wingdings" panose="05000000000000000000" pitchFamily="2" charset="2"/>
              <a:buChar char=""/>
              <a:defRPr sz="24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EAEAEA"/>
              </a:buClr>
              <a:buSzPct val="100000"/>
              <a:buFont typeface="Verdana" panose="020B0604030504040204" pitchFamily="34" charset="0"/>
              <a:buChar char="–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EAEAEA"/>
              </a:buClr>
              <a:buSzPct val="70000"/>
              <a:buFont typeface="Wingdings" panose="05000000000000000000" pitchFamily="2" charset="2"/>
              <a:buChar char=""/>
              <a:defRPr sz="2000">
                <a:solidFill>
                  <a:srgbClr val="EAEAEA"/>
                </a:solidFill>
                <a:latin typeface="Verdana" panose="020B060403050404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defTabSz="914400" eaLnBrk="1" hangingPunct="1">
              <a:lnSpc>
                <a:spcPts val="16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solidFill>
                  <a:srgbClr val="0066CC"/>
                </a:solidFill>
                <a:latin typeface="Arial" panose="020B0604020202020204" pitchFamily="34" charset="0"/>
              </a:rPr>
              <a:t>Биология</a:t>
            </a:r>
          </a:p>
          <a:p>
            <a:pPr defTabSz="914400" eaLnBrk="1" hangingPunct="1">
              <a:lnSpc>
                <a:spcPts val="16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00" b="1">
                <a:solidFill>
                  <a:schemeClr val="tx1"/>
                </a:solidFill>
                <a:latin typeface="Arial" panose="020B0604020202020204" pitchFamily="34" charset="0"/>
              </a:rPr>
              <a:t>Дополнительная литература</a:t>
            </a:r>
          </a:p>
          <a:p>
            <a:pPr defTabSz="914400" eaLnBrk="1" hangingPunct="1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sz="13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914400" eaLnBrk="1" hangingPunct="1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sz="13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914400" eaLnBrk="1" hangingPunct="1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«Биология. Тестовые задания»</a:t>
            </a:r>
            <a:endParaRPr lang="ru-RU" altLang="ru-RU" sz="11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914400" eaLnBrk="1" hangingPunct="1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 Дидактические материалы, 6, 7, 8 классы </a:t>
            </a:r>
            <a:r>
              <a:rPr lang="ru-RU" altLang="ru-RU" sz="1100" i="1">
                <a:solidFill>
                  <a:schemeClr val="tx1"/>
                </a:solidFill>
                <a:latin typeface="Arial" panose="020B0604020202020204" pitchFamily="34" charset="0"/>
              </a:rPr>
              <a:t>(автор Е.А.</a:t>
            </a:r>
            <a:r>
              <a:rPr lang="ru-RU" altLang="ru-RU" sz="1100" b="1" i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i="1">
                <a:solidFill>
                  <a:schemeClr val="tx1"/>
                </a:solidFill>
                <a:latin typeface="Arial" panose="020B0604020202020204" pitchFamily="34" charset="0"/>
              </a:rPr>
              <a:t>Солодова)</a:t>
            </a:r>
          </a:p>
          <a:p>
            <a:pPr defTabSz="914400" eaLnBrk="1" hangingPunct="1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sz="11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914400" eaLnBrk="1" hangingPunct="1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«Биологический тренажер», </a:t>
            </a: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6–11 классы</a:t>
            </a:r>
          </a:p>
          <a:p>
            <a:pPr defTabSz="914400" eaLnBrk="1" hangingPunct="1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 Дидактические материалы</a:t>
            </a: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i="1">
                <a:solidFill>
                  <a:schemeClr val="tx1"/>
                </a:solidFill>
                <a:latin typeface="Arial" panose="020B0604020202020204" pitchFamily="34" charset="0"/>
              </a:rPr>
              <a:t>(автор Г.А.</a:t>
            </a:r>
            <a:r>
              <a:rPr lang="ru-RU" altLang="ru-RU" sz="1100" b="1" i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i="1">
                <a:solidFill>
                  <a:schemeClr val="tx1"/>
                </a:solidFill>
                <a:latin typeface="Arial" panose="020B0604020202020204" pitchFamily="34" charset="0"/>
              </a:rPr>
              <a:t>Воронина, С.Н. Исакова)</a:t>
            </a:r>
            <a:endParaRPr lang="en-US" altLang="ru-RU" sz="11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914400" eaLnBrk="1" hangingPunct="1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sz="11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«Биологическая химия». </a:t>
            </a: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10–11 классы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 Учебное пособие</a:t>
            </a:r>
            <a:r>
              <a:rPr lang="ru-RU" altLang="ru-RU" sz="1100" i="1">
                <a:solidFill>
                  <a:schemeClr val="tx1"/>
                </a:solidFill>
                <a:latin typeface="Arial" panose="020B0604020202020204" pitchFamily="34" charset="0"/>
              </a:rPr>
              <a:t> (автор Я.С. Шапиро)</a:t>
            </a:r>
            <a:endParaRPr lang="ru-RU" altLang="ru-RU" sz="11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 Рекомендовано старшеклассникам, интересующимся достижениями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 биохимии и их применением в различных областях науки, медицине,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 промышленности и сельском хозяйстве.</a:t>
            </a:r>
          </a:p>
          <a:p>
            <a:pPr defTabSz="914400" eaLnBrk="1" hangingPunct="1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sz="11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914400" eaLnBrk="1" hangingPunct="1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ru-RU" sz="11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914400" eaLnBrk="1" hangingPunct="1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«Формирование здорового образа жизни </a:t>
            </a:r>
            <a:b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  подростков на уроках биологии»,</a:t>
            </a: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6–9 классы </a:t>
            </a:r>
          </a:p>
          <a:p>
            <a:pPr defTabSz="914400" eaLnBrk="1" hangingPunct="1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 Методическое пособие </a:t>
            </a:r>
            <a:r>
              <a:rPr lang="ru-RU" altLang="ru-RU" sz="1100" i="1">
                <a:solidFill>
                  <a:schemeClr val="tx1"/>
                </a:solidFill>
                <a:latin typeface="Arial" panose="020B0604020202020204" pitchFamily="34" charset="0"/>
              </a:rPr>
              <a:t>(авторы: Л.П. Анастасова, В.С. Кучменко,</a:t>
            </a:r>
          </a:p>
          <a:p>
            <a:pPr defTabSz="914400" eaLnBrk="1" hangingPunct="1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i="1">
                <a:solidFill>
                  <a:schemeClr val="tx1"/>
                </a:solidFill>
                <a:latin typeface="Arial" panose="020B0604020202020204" pitchFamily="34" charset="0"/>
              </a:rPr>
              <a:t>  Т.А.</a:t>
            </a:r>
            <a:r>
              <a:rPr lang="ru-RU" altLang="ru-RU" sz="1100" b="1" i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i="1">
                <a:solidFill>
                  <a:schemeClr val="tx1"/>
                </a:solidFill>
                <a:latin typeface="Arial" panose="020B0604020202020204" pitchFamily="34" charset="0"/>
              </a:rPr>
              <a:t>Цехмистренко) </a:t>
            </a:r>
            <a:endParaRPr lang="ru-RU" altLang="ru-RU" sz="1100" b="1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914400" eaLnBrk="1" hangingPunct="1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sz="11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914400" eaLnBrk="1" hangingPunct="1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«Естественнонаучное образование </a:t>
            </a:r>
            <a:b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  в профильных классах»,</a:t>
            </a: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10–11 классы </a:t>
            </a:r>
          </a:p>
          <a:p>
            <a:pPr defTabSz="914400" eaLnBrk="1" hangingPunct="1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 Методическое пособие </a:t>
            </a:r>
            <a:r>
              <a:rPr lang="ru-RU" altLang="ru-RU" sz="1100" i="1">
                <a:solidFill>
                  <a:schemeClr val="tx1"/>
                </a:solidFill>
                <a:latin typeface="Arial" panose="020B0604020202020204" pitchFamily="34" charset="0"/>
              </a:rPr>
              <a:t>(автор Г.А. Воронина) </a:t>
            </a:r>
          </a:p>
          <a:p>
            <a:pPr defTabSz="914400" eaLnBrk="1" hangingPunct="1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sz="11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defTabSz="914400" eaLnBrk="1" hangingPunct="1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latin typeface="Arial" panose="020B0604020202020204" pitchFamily="34" charset="0"/>
              </a:rPr>
              <a:t>«Модели профильного обучения биологии»,</a:t>
            </a: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10–11 классы </a:t>
            </a:r>
          </a:p>
          <a:p>
            <a:pPr defTabSz="914400" eaLnBrk="1" hangingPunct="1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>
                <a:solidFill>
                  <a:schemeClr val="tx1"/>
                </a:solidFill>
                <a:latin typeface="Arial" panose="020B0604020202020204" pitchFamily="34" charset="0"/>
              </a:rPr>
              <a:t>  Методическое пособие </a:t>
            </a:r>
            <a:r>
              <a:rPr lang="ru-RU" altLang="ru-RU" sz="1100" i="1">
                <a:solidFill>
                  <a:schemeClr val="tx1"/>
                </a:solidFill>
                <a:latin typeface="Arial" panose="020B0604020202020204" pitchFamily="34" charset="0"/>
              </a:rPr>
              <a:t>(автор Г.А.</a:t>
            </a:r>
            <a:r>
              <a:rPr lang="ru-RU" altLang="ru-RU" sz="1100" b="1" i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i="1">
                <a:solidFill>
                  <a:schemeClr val="tx1"/>
                </a:solidFill>
                <a:latin typeface="Arial" panose="020B0604020202020204" pitchFamily="34" charset="0"/>
              </a:rPr>
              <a:t>Воронина) </a:t>
            </a:r>
          </a:p>
        </p:txBody>
      </p:sp>
      <p:sp>
        <p:nvSpPr>
          <p:cNvPr id="355335" name="Rectangle 7" descr="1243"/>
          <p:cNvSpPr>
            <a:spLocks noChangeArrowheads="1"/>
          </p:cNvSpPr>
          <p:nvPr/>
        </p:nvSpPr>
        <p:spPr bwMode="auto">
          <a:xfrm>
            <a:off x="0" y="0"/>
            <a:ext cx="1368425" cy="18732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defTabSz="914400" eaLnBrk="1" hangingPunct="1">
              <a:defRPr/>
            </a:pPr>
            <a:endParaRPr lang="ru-RU" sz="1600" b="1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55336" name="Rectangle 8" descr="1446_Cover_Layout 1"/>
          <p:cNvSpPr>
            <a:spLocks noChangeArrowheads="1"/>
          </p:cNvSpPr>
          <p:nvPr/>
        </p:nvSpPr>
        <p:spPr bwMode="auto">
          <a:xfrm>
            <a:off x="0" y="2420938"/>
            <a:ext cx="1368425" cy="18002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defTabSz="914400" eaLnBrk="1" hangingPunct="1">
              <a:defRPr/>
            </a:pPr>
            <a:endParaRPr lang="ru-RU" sz="1600" b="1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55337" name="Rectangle 9" descr="127_100"/>
          <p:cNvSpPr>
            <a:spLocks noChangeArrowheads="1"/>
          </p:cNvSpPr>
          <p:nvPr/>
        </p:nvSpPr>
        <p:spPr bwMode="auto">
          <a:xfrm>
            <a:off x="2555875" y="3141663"/>
            <a:ext cx="1439863" cy="1800225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defTabSz="914400" eaLnBrk="1" hangingPunct="1">
              <a:defRPr/>
            </a:pPr>
            <a:endParaRPr lang="ru-RU" sz="1600" b="1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55338" name="Rectangle 10" descr="1749_Cover_Layout 1 copy"/>
          <p:cNvSpPr>
            <a:spLocks noChangeArrowheads="1"/>
          </p:cNvSpPr>
          <p:nvPr/>
        </p:nvSpPr>
        <p:spPr bwMode="auto">
          <a:xfrm>
            <a:off x="755650" y="333375"/>
            <a:ext cx="1368425" cy="187166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defTabSz="914400" eaLnBrk="1" hangingPunct="1">
              <a:defRPr/>
            </a:pPr>
            <a:endParaRPr lang="ru-RU" sz="1600" b="1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93191" name="Picture 2" descr="C:\Documents and Settings\DolgenkovaNO\Рабочий стол\логотип ВГ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42"/>
          <a:stretch>
            <a:fillRect/>
          </a:stretch>
        </p:blipFill>
        <p:spPr bwMode="auto">
          <a:xfrm>
            <a:off x="6732588" y="5876925"/>
            <a:ext cx="31877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9" descr="солодов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981075"/>
            <a:ext cx="13620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3" name="Picture 12" descr="8тест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620713"/>
            <a:ext cx="1360488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4" name="Picture 13" descr="биохим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708275"/>
            <a:ext cx="1450975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5" name="Picture 14" descr="508_20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868863"/>
            <a:ext cx="140335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6" name="Picture 15" descr="337_20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797425"/>
            <a:ext cx="1408112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8496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0" y="274638"/>
            <a:ext cx="381000" cy="334962"/>
          </a:xfrm>
        </p:spPr>
        <p:txBody>
          <a:bodyPr>
            <a:normAutofit fontScale="90000"/>
          </a:bodyPr>
          <a:lstStyle/>
          <a:p>
            <a:r>
              <a:rPr lang="ru-RU" sz="2000"/>
              <a:t>4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Узкость сознания человека, его практическая «свобода» от знаний и ценностей, связанных с самим человеком во всей сложности его жизни, потребностей и смысла бытия</a:t>
            </a:r>
            <a:r>
              <a:rPr lang="ru-RU" dirty="0" smtClean="0"/>
              <a:t>;</a:t>
            </a:r>
          </a:p>
          <a:p>
            <a:r>
              <a:rPr lang="ru-RU" dirty="0" smtClean="0"/>
              <a:t>Открытие основных законов экологии;</a:t>
            </a:r>
            <a:endParaRPr lang="ru-RU" dirty="0"/>
          </a:p>
          <a:p>
            <a:endParaRPr lang="ru-RU" dirty="0"/>
          </a:p>
          <a:p>
            <a:r>
              <a:rPr lang="ru-RU" dirty="0"/>
              <a:t>Отсутствие действенного природоохранного законодательства.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571480"/>
            <a:ext cx="7500990" cy="5715040"/>
          </a:xfrm>
        </p:spPr>
        <p:txBody>
          <a:bodyPr>
            <a:normAutofit lnSpcReduction="1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Целью</a:t>
            </a:r>
            <a:r>
              <a:rPr lang="ru-RU" sz="4000" b="1" dirty="0" smtClean="0">
                <a:solidFill>
                  <a:schemeClr val="tx1"/>
                </a:solidFill>
              </a:rPr>
              <a:t> экологического образования-</a:t>
            </a:r>
          </a:p>
          <a:p>
            <a:r>
              <a:rPr lang="ru-RU" sz="4000" b="1" u="sng" dirty="0" smtClean="0">
                <a:solidFill>
                  <a:schemeClr val="tx1"/>
                </a:solidFill>
              </a:rPr>
              <a:t>становление экологической культуры личности и общества </a:t>
            </a:r>
            <a:r>
              <a:rPr lang="ru-RU" sz="4000" b="1" dirty="0" smtClean="0">
                <a:solidFill>
                  <a:schemeClr val="tx1"/>
                </a:solidFill>
              </a:rPr>
              <a:t>как совокупности </a:t>
            </a:r>
            <a:r>
              <a:rPr lang="ru-RU" sz="4000" b="1" i="1" dirty="0" smtClean="0">
                <a:solidFill>
                  <a:schemeClr val="tx1"/>
                </a:solidFill>
              </a:rPr>
              <a:t>практического и духовного опыта </a:t>
            </a:r>
            <a:r>
              <a:rPr lang="ru-RU" sz="4000" b="1" dirty="0" smtClean="0">
                <a:solidFill>
                  <a:schemeClr val="tx1"/>
                </a:solidFill>
              </a:rPr>
              <a:t>взаимодействия человечества с природой, обеспечивающего его выживание и развитие.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65760"/>
            <a:ext cx="8712968" cy="90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dirty="0">
                <a:solidFill>
                  <a:schemeClr val="bg2">
                    <a:lumMod val="50000"/>
                  </a:schemeClr>
                </a:solidFill>
              </a:rPr>
              <a:t>Уровни организации живых систем в экологии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8856984" cy="535270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i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Молекулярный (генный) уровень </a:t>
            </a:r>
            <a:r>
              <a:rPr lang="ru-RU" altLang="ru-RU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виде функционирования молекул белков, нуклеиновых кислот, углеводов. Обмен веществ, с превращением энергии, передача наследственности с помощью ДНК, РНК, свойственна устойчивость структур в поколениях.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altLang="ru-RU" i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Клеточный </a:t>
            </a:r>
            <a:r>
              <a:rPr lang="ru-RU" altLang="ru-RU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– уровень, на котором выше перечисленные активные молекулы соединяются в единую систему.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Тканевой </a:t>
            </a:r>
            <a:r>
              <a:rPr lang="ru-RU" altLang="ru-RU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– уровень сочетания клеток по функциям и строению и образующие ткань. Имеют общность происхождения.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altLang="ru-RU" i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Органный </a:t>
            </a:r>
            <a:r>
              <a:rPr lang="ru-RU" altLang="ru-RU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– уровень нескольких типов тканей, функционально взаимодействующих, и образующих определенный орган.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Организменный</a:t>
            </a:r>
            <a:r>
              <a:rPr lang="ru-RU" altLang="ru-RU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altLang="ru-RU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– уровень взаимодействия ряда органов, сводимый в единую систему индивидуального организма.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altLang="ru-RU" i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Популяционно-видовой </a:t>
            </a:r>
            <a:r>
              <a:rPr lang="ru-RU" altLang="ru-RU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– уровень совокупности однородных организмов, связанных единством происхождения, образом жизни и местом обитания.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altLang="ru-RU" i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Биоценотический </a:t>
            </a:r>
            <a:r>
              <a:rPr lang="ru-RU" altLang="ru-RU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– уровень, на котором совместно живущие и связанные между собой виды образуют целостность, называемую биоценозом.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altLang="ru-RU" i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Биогеоценотический</a:t>
            </a:r>
            <a:r>
              <a:rPr lang="ru-RU" altLang="ru-RU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– уровень (</a:t>
            </a:r>
            <a:r>
              <a:rPr lang="ru-RU" altLang="ru-RU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экосистемный</a:t>
            </a:r>
            <a:r>
              <a:rPr lang="ru-RU" altLang="ru-RU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), более высокий уровень разных по составу видов, взаимосвязей и условий жизни.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Биосферный</a:t>
            </a:r>
            <a:r>
              <a:rPr lang="ru-RU" altLang="ru-RU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altLang="ru-RU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– уровень формирования природной системы </a:t>
            </a:r>
            <a:r>
              <a:rPr lang="ru-RU" altLang="ru-RU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наиболее высокого </a:t>
            </a:r>
            <a:r>
              <a:rPr lang="ru-RU" altLang="ru-RU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ранга, охватывающий все проявления жизни в пределах нашей планеты.</a:t>
            </a:r>
          </a:p>
          <a:p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3911714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2397125"/>
          </a:xfrm>
        </p:spPr>
        <p:txBody>
          <a:bodyPr/>
          <a:lstStyle/>
          <a:p>
            <a:pPr>
              <a:defRPr/>
            </a:pPr>
            <a:r>
              <a:rPr lang="ru-RU" sz="3600" dirty="0" smtClean="0">
                <a:solidFill>
                  <a:srgbClr val="FF0000"/>
                </a:solidFill>
              </a:rPr>
              <a:t>Понятия, обеспечивающие функциональную полноту описания экосистемы в общем виде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457200" y="2428875"/>
            <a:ext cx="8229600" cy="3627438"/>
          </a:xfrm>
        </p:spPr>
        <p:txBody>
          <a:bodyPr/>
          <a:lstStyle/>
          <a:p>
            <a:r>
              <a:rPr lang="ru-RU" u="sng" dirty="0" smtClean="0">
                <a:solidFill>
                  <a:srgbClr val="00B050"/>
                </a:solidFill>
              </a:rPr>
              <a:t>Компоненты информации</a:t>
            </a:r>
            <a:r>
              <a:rPr lang="ru-RU" dirty="0" smtClean="0">
                <a:solidFill>
                  <a:srgbClr val="00B050"/>
                </a:solidFill>
              </a:rPr>
              <a:t>: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Экосистема как компонент иерархического ряда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Центральный объект и среда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Экологическое взаимодействие</a:t>
            </a:r>
          </a:p>
          <a:p>
            <a:pPr>
              <a:buFontTx/>
              <a:buNone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Содержимое 2"/>
          <p:cNvSpPr>
            <a:spLocks noGrp="1"/>
          </p:cNvSpPr>
          <p:nvPr>
            <p:ph idx="1"/>
          </p:nvPr>
        </p:nvSpPr>
        <p:spPr>
          <a:xfrm>
            <a:off x="457200" y="285750"/>
            <a:ext cx="8229600" cy="5770563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endParaRPr lang="ru-RU" dirty="0" smtClean="0"/>
          </a:p>
          <a:p>
            <a:pPr>
              <a:buFont typeface="Wingdings" pitchFamily="2" charset="2"/>
              <a:buChar char="v"/>
            </a:pPr>
            <a:r>
              <a:rPr lang="ru-RU" sz="4400" dirty="0" smtClean="0"/>
              <a:t>Использование, последствия</a:t>
            </a:r>
          </a:p>
          <a:p>
            <a:pPr>
              <a:buFont typeface="Wingdings" pitchFamily="2" charset="2"/>
              <a:buChar char="v"/>
            </a:pPr>
            <a:r>
              <a:rPr lang="ru-RU" sz="4400" dirty="0" smtClean="0"/>
              <a:t>Оценка состояния</a:t>
            </a:r>
          </a:p>
          <a:p>
            <a:pPr>
              <a:buFont typeface="Wingdings" pitchFamily="2" charset="2"/>
              <a:buChar char="v"/>
            </a:pPr>
            <a:r>
              <a:rPr lang="ru-RU" sz="4400" dirty="0" smtClean="0"/>
              <a:t>Экологическая проблема</a:t>
            </a:r>
          </a:p>
          <a:p>
            <a:pPr>
              <a:buFont typeface="Wingdings" pitchFamily="2" charset="2"/>
              <a:buChar char="v"/>
            </a:pPr>
            <a:r>
              <a:rPr lang="ru-RU" sz="4400" dirty="0" smtClean="0"/>
              <a:t>Развитие</a:t>
            </a:r>
          </a:p>
          <a:p>
            <a:pPr>
              <a:buFont typeface="Wingdings" pitchFamily="2" charset="2"/>
              <a:buChar char="v"/>
            </a:pPr>
            <a:r>
              <a:rPr lang="ru-RU" sz="4400" dirty="0" smtClean="0"/>
              <a:t>Гармонизация и оптимизация</a:t>
            </a:r>
          </a:p>
          <a:p>
            <a:pPr>
              <a:buFont typeface="Wingdings" pitchFamily="2" charset="2"/>
              <a:buChar char="v"/>
            </a:pPr>
            <a:r>
              <a:rPr lang="ru-RU" sz="4400" dirty="0" smtClean="0"/>
              <a:t>Экологическая деятельность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1759</Words>
  <Application>Microsoft Office PowerPoint</Application>
  <PresentationFormat>Экран (4:3)</PresentationFormat>
  <Paragraphs>263</Paragraphs>
  <Slides>43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2" baseType="lpstr">
      <vt:lpstr>Arial</vt:lpstr>
      <vt:lpstr>Calibri</vt:lpstr>
      <vt:lpstr>Lucida Sans Unicode</vt:lpstr>
      <vt:lpstr>Symbol</vt:lpstr>
      <vt:lpstr>Times New Roman</vt:lpstr>
      <vt:lpstr>Verdana</vt:lpstr>
      <vt:lpstr>Wingdings</vt:lpstr>
      <vt:lpstr>Тема Office</vt:lpstr>
      <vt:lpstr>Слайд</vt:lpstr>
      <vt:lpstr>Концепция общего среднего экологического образования</vt:lpstr>
      <vt:lpstr>Презентация PowerPoint</vt:lpstr>
      <vt:lpstr>Презентация PowerPoint</vt:lpstr>
      <vt:lpstr>Причины создания концепции:</vt:lpstr>
      <vt:lpstr>4</vt:lpstr>
      <vt:lpstr>Презентация PowerPoint</vt:lpstr>
      <vt:lpstr>Уровни организации живых систем в экологии</vt:lpstr>
      <vt:lpstr>Понятия, обеспечивающие функциональную полноту описания экосистемы в общем виде</vt:lpstr>
      <vt:lpstr>Презентация PowerPoint</vt:lpstr>
      <vt:lpstr>МОДЕЛИ Э.О.</vt:lpstr>
      <vt:lpstr>Многопредметная</vt:lpstr>
      <vt:lpstr>Презентация PowerPoint</vt:lpstr>
      <vt:lpstr>Презентация PowerPoint</vt:lpstr>
      <vt:lpstr>В содержании экологического образования различают  2 компонента: </vt:lpstr>
      <vt:lpstr>Презентация PowerPoint</vt:lpstr>
      <vt:lpstr>Презентация PowerPoint</vt:lpstr>
      <vt:lpstr>Презентация PowerPoint</vt:lpstr>
      <vt:lpstr>аутэкология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Экология.6-9 классы.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Студент Университета</dc:creator>
  <cp:lastModifiedBy>Надежда</cp:lastModifiedBy>
  <cp:revision>65</cp:revision>
  <dcterms:created xsi:type="dcterms:W3CDTF">2011-10-12T01:35:42Z</dcterms:created>
  <dcterms:modified xsi:type="dcterms:W3CDTF">2022-09-16T01:47:24Z</dcterms:modified>
</cp:coreProperties>
</file>